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</p:sldIdLst>
  <p:sldSz cy="5143500" cx="9144000"/>
  <p:notesSz cx="6858000" cy="9144000"/>
  <p:embeddedFontLst>
    <p:embeddedFont>
      <p:font typeface="Raleway"/>
      <p:regular r:id="rId76"/>
      <p:bold r:id="rId77"/>
      <p:italic r:id="rId78"/>
      <p:boldItalic r:id="rId79"/>
    </p:embeddedFont>
    <p:embeddedFont>
      <p:font typeface="Lato"/>
      <p:regular r:id="rId80"/>
      <p:bold r:id="rId81"/>
      <p:italic r:id="rId82"/>
      <p:boldItalic r:id="rId8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DE7A9DE-3C3E-41CB-8507-90E191518E95}">
  <a:tblStyle styleId="{CDE7A9DE-3C3E-41CB-8507-90E191518E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3" Type="http://schemas.openxmlformats.org/officeDocument/2006/relationships/font" Target="fonts/Lato-boldItalic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Lato-regular.fntdata"/><Relationship Id="rId82" Type="http://schemas.openxmlformats.org/officeDocument/2006/relationships/font" Target="fonts/Lato-italic.fntdata"/><Relationship Id="rId81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75" Type="http://schemas.openxmlformats.org/officeDocument/2006/relationships/slide" Target="slides/slide69.xml"/><Relationship Id="rId30" Type="http://schemas.openxmlformats.org/officeDocument/2006/relationships/slide" Target="slides/slide24.xml"/><Relationship Id="rId74" Type="http://schemas.openxmlformats.org/officeDocument/2006/relationships/slide" Target="slides/slide68.xml"/><Relationship Id="rId33" Type="http://schemas.openxmlformats.org/officeDocument/2006/relationships/slide" Target="slides/slide27.xml"/><Relationship Id="rId77" Type="http://schemas.openxmlformats.org/officeDocument/2006/relationships/font" Target="fonts/Raleway-bold.fntdata"/><Relationship Id="rId32" Type="http://schemas.openxmlformats.org/officeDocument/2006/relationships/slide" Target="slides/slide26.xml"/><Relationship Id="rId76" Type="http://schemas.openxmlformats.org/officeDocument/2006/relationships/font" Target="fonts/Raleway-regular.fntdata"/><Relationship Id="rId35" Type="http://schemas.openxmlformats.org/officeDocument/2006/relationships/slide" Target="slides/slide29.xml"/><Relationship Id="rId79" Type="http://schemas.openxmlformats.org/officeDocument/2006/relationships/font" Target="fonts/Raleway-boldItalic.fntdata"/><Relationship Id="rId34" Type="http://schemas.openxmlformats.org/officeDocument/2006/relationships/slide" Target="slides/slide28.xml"/><Relationship Id="rId78" Type="http://schemas.openxmlformats.org/officeDocument/2006/relationships/font" Target="fonts/Raleway-italic.fntdata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gif>
</file>

<file path=ppt/media/image42.png>
</file>

<file path=ppt/media/image43.gif>
</file>

<file path=ppt/media/image44.png>
</file>

<file path=ppt/media/image45.jpg>
</file>

<file path=ppt/media/image46.png>
</file>

<file path=ppt/media/image47.png>
</file>

<file path=ppt/media/image48.png>
</file>

<file path=ppt/media/image49.gif>
</file>

<file path=ppt/media/image5.gif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gif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0842eff60_0_3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0842eff60_0_3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5811bf3d4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5811bf3d4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5811bf3d4_1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5811bf3d4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5811bf3d4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5811bf3d4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5acdb9c6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5acdb9c6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5acdb9c6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5acdb9c6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5811bf3d4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5811bf3d4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5910625d2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5910625d2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5910625d2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65910625d2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5acdb9c6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5acdb9c6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0842eff60_5_1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0842eff60_5_1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0842eff60_0_4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0842eff60_0_4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0842eff60_5_1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0842eff60_5_1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0842eff60_5_1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0842eff60_5_1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0842eff60_5_1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0842eff60_5_1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5811bf3d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5811bf3d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0842eff60_5_1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0842eff60_5_1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0842eff60_5_1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0842eff60_5_1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842eff60_5_1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842eff60_5_1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0842eff60_5_1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0842eff60_5_1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59e2deee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59e2deee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59e2deee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59e2deee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0842eff60_5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0842eff60_5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59e2dee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659e2dee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0842eff60_5_1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0842eff60_5_1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0842eff60_5_1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0842eff60_5_1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0842eff60_5_1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0842eff60_5_1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0842eff60_5_1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0842eff60_5_1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5af43a09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5af43a09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5811bf3d4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5811bf3d4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5811bf3d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65811bf3d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65811bf3d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65811bf3d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65811bf3d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65811bf3d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0842eff6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0842eff6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5811bf3d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5811bf3d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659e2deee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659e2deee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59e2deee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59e2deee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659e2deee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659e2deee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659e2deee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659e2deee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659e2deee7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659e2deee7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659e2deee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659e2deee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65811bf3d4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65811bf3d4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65811bf3d4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65811bf3d4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65811bf3d4_1_3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65811bf3d4_1_3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0842eff60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0842eff60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65811bf3d4_1_1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65811bf3d4_1_1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659e2deee7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659e2deee7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659e2deee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659e2deee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659e2deee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659e2deee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659e2deee7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659e2deee7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65acdb9c6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65acdb9c6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5811bf3d4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5811bf3d4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5811bf3d4_1_1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5811bf3d4_1_1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65811bf3d4_1_1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65811bf3d4_1_1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659e2deee7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659e2deee7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0842eff60_5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0842eff60_5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5acdb9c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5acdb9c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59e2deee7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59e2deee7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659e2deee7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659e2deee7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70960bf3d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70960bf3d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70960bf3d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70960bf3d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70960bf3db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70960bf3db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70960bf3d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70960bf3d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70960bf3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70960bf3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70960bf3d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70960bf3d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70960bf3d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70960bf3d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960bf3db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960bf3db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5acdb9c6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5acdb9c6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0842eff60_5_1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0842eff60_5_1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5.png"/><Relationship Id="rId4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Relationship Id="rId4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jpg"/><Relationship Id="rId4" Type="http://schemas.openxmlformats.org/officeDocument/2006/relationships/image" Target="../media/image14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jpg"/><Relationship Id="rId4" Type="http://schemas.openxmlformats.org/officeDocument/2006/relationships/image" Target="../media/image15.jpg"/><Relationship Id="rId5" Type="http://schemas.openxmlformats.org/officeDocument/2006/relationships/image" Target="../media/image17.jpg"/><Relationship Id="rId6" Type="http://schemas.openxmlformats.org/officeDocument/2006/relationships/image" Target="../media/image20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Relationship Id="rId4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Relationship Id="rId4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1.png"/><Relationship Id="rId4" Type="http://schemas.openxmlformats.org/officeDocument/2006/relationships/image" Target="../media/image24.png"/><Relationship Id="rId5" Type="http://schemas.openxmlformats.org/officeDocument/2006/relationships/image" Target="../media/image27.png"/><Relationship Id="rId6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4.png"/><Relationship Id="rId4" Type="http://schemas.openxmlformats.org/officeDocument/2006/relationships/image" Target="../media/image4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Relationship Id="rId4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Relationship Id="rId5" Type="http://schemas.openxmlformats.org/officeDocument/2006/relationships/image" Target="../media/image3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9.png"/><Relationship Id="rId4" Type="http://schemas.openxmlformats.org/officeDocument/2006/relationships/image" Target="../media/image5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6.png"/><Relationship Id="rId4" Type="http://schemas.openxmlformats.org/officeDocument/2006/relationships/image" Target="../media/image6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9.gif"/><Relationship Id="rId4" Type="http://schemas.openxmlformats.org/officeDocument/2006/relationships/image" Target="../media/image41.gif"/><Relationship Id="rId5" Type="http://schemas.openxmlformats.org/officeDocument/2006/relationships/image" Target="../media/image40.gif"/><Relationship Id="rId6" Type="http://schemas.openxmlformats.org/officeDocument/2006/relationships/image" Target="../media/image4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gif"/><Relationship Id="rId4" Type="http://schemas.openxmlformats.org/officeDocument/2006/relationships/image" Target="../media/image5.gif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4.png"/><Relationship Id="rId4" Type="http://schemas.openxmlformats.org/officeDocument/2006/relationships/image" Target="../media/image3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9.png"/><Relationship Id="rId4" Type="http://schemas.openxmlformats.org/officeDocument/2006/relationships/image" Target="../media/image50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57.png"/><Relationship Id="rId4" Type="http://schemas.openxmlformats.org/officeDocument/2006/relationships/image" Target="../media/image4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Relationship Id="rId4" Type="http://schemas.openxmlformats.org/officeDocument/2006/relationships/image" Target="../media/image3.gif"/><Relationship Id="rId5" Type="http://schemas.openxmlformats.org/officeDocument/2006/relationships/image" Target="../media/image2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60.png"/><Relationship Id="rId4" Type="http://schemas.openxmlformats.org/officeDocument/2006/relationships/image" Target="../media/image58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3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66.png"/><Relationship Id="rId4" Type="http://schemas.openxmlformats.org/officeDocument/2006/relationships/image" Target="../media/image6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4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3200"/>
              <a:t>Human Action Recognition and Localization in videos</a:t>
            </a:r>
            <a:endParaRPr sz="32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Stathis Galanakis</a:t>
            </a:r>
            <a:endParaRPr/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Example of using an Object Detector:</a:t>
            </a:r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5675" y="2853425"/>
            <a:ext cx="3175378" cy="19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50" y="2853425"/>
            <a:ext cx="3178775" cy="19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2"/>
          <p:cNvSpPr/>
          <p:nvPr/>
        </p:nvSpPr>
        <p:spPr>
          <a:xfrm>
            <a:off x="4237300" y="3583075"/>
            <a:ext cx="669300" cy="44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Faster RCNN:</a:t>
            </a:r>
            <a:endParaRPr/>
          </a:p>
        </p:txBody>
      </p:sp>
      <p:sp>
        <p:nvSpPr>
          <p:cNvPr id="166" name="Google Shape;166;p23"/>
          <p:cNvSpPr txBox="1"/>
          <p:nvPr>
            <p:ph idx="1" type="body"/>
          </p:nvPr>
        </p:nvSpPr>
        <p:spPr>
          <a:xfrm>
            <a:off x="729325" y="2078875"/>
            <a:ext cx="37743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It is consisted of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The first Convolutional Layers of a pre-trained CNN (VGG, ResNet101)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 RPN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 Classifier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802" y="1272650"/>
            <a:ext cx="3654050" cy="362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/>
        </p:nvSpPr>
        <p:spPr>
          <a:xfrm>
            <a:off x="735650" y="3670850"/>
            <a:ext cx="37296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Purpose of the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RPN :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To propose areas in the image, which are likely to contain an object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1377600" y="2976213"/>
            <a:ext cx="441300" cy="213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4877300" y="2111275"/>
            <a:ext cx="2140800" cy="78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Example of using the RPN:</a:t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863" y="1905364"/>
            <a:ext cx="1576499" cy="280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4638" y="1905350"/>
            <a:ext cx="1576499" cy="280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/>
          <p:nvPr/>
        </p:nvSpPr>
        <p:spPr>
          <a:xfrm>
            <a:off x="3983537" y="3016150"/>
            <a:ext cx="1176900" cy="58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RPN’s structure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729450" y="1952250"/>
            <a:ext cx="37743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RPN is consisted of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2D Convolutional Layers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Scoring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Regression Layer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6150" y="1218800"/>
            <a:ext cx="3278475" cy="356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729450" y="2986500"/>
            <a:ext cx="4894500" cy="20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RPN’s steps: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VGG’s features are given as input to the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2D Conv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For every pixel, k (k=9) boxes  are used for proposals (3 scales, 3 aspect ratios)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scoring layer outputs confidence score whether there is an item or not.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regression layer outputs 4 coords for each anchor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RPN’s structure</a:t>
            </a:r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0752" y="1869425"/>
            <a:ext cx="3843873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729450" y="1952250"/>
            <a:ext cx="37743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RPN is consisted of: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2D Convolutional Layers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Scoring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1 Regression Layer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729450" y="2986500"/>
            <a:ext cx="4894500" cy="20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RPN’s steps: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VGG’s features are given as input to the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2D Conv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For every pixel, k (k=9) boxes  are used for proposals (3 scales, 3 aspect ratios)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scoring layer outputs confidence score whether there is an item or not.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regression laye outputs 4 coords for each anchor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Roi Align</a:t>
            </a:r>
            <a:endParaRPr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729325" y="2078875"/>
            <a:ext cx="4063500" cy="29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Introduced by</a:t>
            </a:r>
            <a:r>
              <a:rPr lang="el" sz="1400">
                <a:solidFill>
                  <a:srgbClr val="434343"/>
                </a:solidFill>
              </a:rPr>
              <a:t> Mask-RCNN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Used for extracting feature maps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with fixed sized using variable size region proposals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Used instead of Roi Pooling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Instead of max pooling (Roi Pooling), it uses  bilinear </a:t>
            </a:r>
            <a:r>
              <a:rPr lang="el" sz="1400">
                <a:solidFill>
                  <a:srgbClr val="434343"/>
                </a:solidFill>
              </a:rPr>
              <a:t>interpolation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It increased results’ performance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849" y="678621"/>
            <a:ext cx="5142124" cy="14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575" y="1914950"/>
            <a:ext cx="3774300" cy="296696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730000" y="1318650"/>
            <a:ext cx="6207000" cy="9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Non maximum suppression algorithm (NMS)</a:t>
            </a:r>
            <a:endParaRPr/>
          </a:p>
        </p:txBody>
      </p: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721225" y="2449675"/>
            <a:ext cx="3435000" cy="19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Usage : Deletes </a:t>
            </a:r>
            <a:r>
              <a:rPr lang="el" sz="1400">
                <a:solidFill>
                  <a:srgbClr val="434343"/>
                </a:solidFill>
              </a:rPr>
              <a:t>overlapping</a:t>
            </a:r>
            <a:r>
              <a:rPr lang="el" sz="1400">
                <a:solidFill>
                  <a:srgbClr val="434343"/>
                </a:solidFill>
              </a:rPr>
              <a:t> predictions that represent the same object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Reduces </a:t>
            </a:r>
            <a:r>
              <a:rPr lang="el" sz="1400">
                <a:solidFill>
                  <a:srgbClr val="434343"/>
                </a:solidFill>
              </a:rPr>
              <a:t>noticeably</a:t>
            </a:r>
            <a:r>
              <a:rPr lang="el" sz="1400">
                <a:solidFill>
                  <a:srgbClr val="434343"/>
                </a:solidFill>
              </a:rPr>
              <a:t> the number of False Positives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000" y="2117050"/>
            <a:ext cx="2577835" cy="259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type="title"/>
          </p:nvPr>
        </p:nvSpPr>
        <p:spPr>
          <a:xfrm>
            <a:off x="730000" y="1318650"/>
            <a:ext cx="6207000" cy="9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Non maximum suppression algorithm (NMS)</a:t>
            </a:r>
            <a:endParaRPr/>
          </a:p>
        </p:txBody>
      </p:sp>
      <p:pic>
        <p:nvPicPr>
          <p:cNvPr id="221" name="Google Shape;2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000" y="2117050"/>
            <a:ext cx="2577824" cy="259054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223" name="Google Shape;223;p29"/>
          <p:cNvSpPr txBox="1"/>
          <p:nvPr>
            <p:ph idx="1" type="body"/>
          </p:nvPr>
        </p:nvSpPr>
        <p:spPr>
          <a:xfrm>
            <a:off x="721225" y="2449675"/>
            <a:ext cx="3435000" cy="19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Usage : Deletes overlapping predictions that represent the same object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Reduces noticeably the number of False Positives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Losses &amp; Metrics</a:t>
            </a:r>
            <a:endParaRPr/>
          </a:p>
        </p:txBody>
      </p:sp>
      <p:sp>
        <p:nvSpPr>
          <p:cNvPr id="229" name="Google Shape;229;p3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/>
              <a:t>Losses: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Cross-Entropy Loss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Smooth-L1 Loss</a:t>
            </a:r>
            <a:endParaRPr sz="1400"/>
          </a:p>
        </p:txBody>
      </p:sp>
      <p:sp>
        <p:nvSpPr>
          <p:cNvPr id="230" name="Google Shape;230;p3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/>
              <a:t>Metrics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Intersection Over Union (IoU)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Recall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Mean Average Precision (mAP)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Mean Average Best Overlap (MABO)</a:t>
            </a:r>
            <a:endParaRPr sz="1400"/>
          </a:p>
        </p:txBody>
      </p:sp>
      <p:sp>
        <p:nvSpPr>
          <p:cNvPr id="231" name="Google Shape;231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Network’s structure</a:t>
            </a:r>
            <a:endParaRPr/>
          </a:p>
        </p:txBody>
      </p:sp>
      <p:sp>
        <p:nvSpPr>
          <p:cNvPr id="237" name="Google Shape;237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Outline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81575" y="1928400"/>
            <a:ext cx="7688700" cy="30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l" sz="1600">
                <a:solidFill>
                  <a:srgbClr val="434343"/>
                </a:solidFill>
              </a:rPr>
              <a:t>Introduction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l" sz="1600">
                <a:solidFill>
                  <a:srgbClr val="434343"/>
                </a:solidFill>
              </a:rPr>
              <a:t>Background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l" sz="1600">
                <a:solidFill>
                  <a:srgbClr val="434343"/>
                </a:solidFill>
              </a:rPr>
              <a:t>Network’s structure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l" sz="1600">
                <a:solidFill>
                  <a:srgbClr val="434343"/>
                </a:solidFill>
              </a:rPr>
              <a:t>Conclusion - Feature steps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Model’s structure</a:t>
            </a:r>
            <a:endParaRPr/>
          </a:p>
        </p:txBody>
      </p:sp>
      <p:sp>
        <p:nvSpPr>
          <p:cNvPr id="243" name="Google Shape;243;p32"/>
          <p:cNvSpPr/>
          <p:nvPr/>
        </p:nvSpPr>
        <p:spPr>
          <a:xfrm>
            <a:off x="5421675" y="1078900"/>
            <a:ext cx="3384000" cy="494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2"/>
          <p:cNvSpPr/>
          <p:nvPr/>
        </p:nvSpPr>
        <p:spPr>
          <a:xfrm>
            <a:off x="6485700" y="4116325"/>
            <a:ext cx="1126200" cy="5949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2"/>
          <p:cNvSpPr txBox="1"/>
          <p:nvPr>
            <p:ph idx="1" type="body"/>
          </p:nvPr>
        </p:nvSpPr>
        <p:spPr>
          <a:xfrm>
            <a:off x="729450" y="1909700"/>
            <a:ext cx="5155800" cy="29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3D ResNet34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Tube Proposal Network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Classifier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 Datasets: JHMDB, UCF-101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Based on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l" sz="1000">
                <a:solidFill>
                  <a:srgbClr val="434343"/>
                </a:solidFill>
              </a:rPr>
              <a:t>R. Hou C. Chen. and M. Shah “Tube Convolutional Neural Network (T-CNN) for Action Detection in Videos</a:t>
            </a:r>
            <a:endParaRPr sz="1000"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l" sz="1000">
                <a:solidFill>
                  <a:srgbClr val="434343"/>
                </a:solidFill>
              </a:rPr>
              <a:t>R. Girdhar et al. “Detect-and-Track: Efficient Pose Estimation in Videos”</a:t>
            </a:r>
            <a:endParaRPr sz="1000"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l" sz="1000">
                <a:solidFill>
                  <a:srgbClr val="434343"/>
                </a:solidFill>
              </a:rPr>
              <a:t>S. Ren et al. “Faster R-CNN: Towards Real-Time Object Detection with Region Proposal Networks”.</a:t>
            </a:r>
            <a:endParaRPr sz="1000"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l" sz="1000">
                <a:solidFill>
                  <a:srgbClr val="434343"/>
                </a:solidFill>
              </a:rPr>
              <a:t>Jianwei Yang et al. “A Faster Pytorch Implementation of Faster R-CNN”</a:t>
            </a:r>
            <a:endParaRPr sz="1000">
              <a:solidFill>
                <a:srgbClr val="434343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</a:pPr>
            <a:r>
              <a:rPr lang="el" sz="1000">
                <a:solidFill>
                  <a:srgbClr val="434343"/>
                </a:solidFill>
              </a:rPr>
              <a:t>Bo Hu et al. “Progress Regression RNN for Online Spatial-Temporal Action Localization in Unconstrained Videos”</a:t>
            </a:r>
            <a:endParaRPr sz="10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</a:endParaRPr>
          </a:p>
        </p:txBody>
      </p:sp>
      <p:sp>
        <p:nvSpPr>
          <p:cNvPr id="246" name="Google Shape;246;p32"/>
          <p:cNvSpPr/>
          <p:nvPr/>
        </p:nvSpPr>
        <p:spPr>
          <a:xfrm>
            <a:off x="6552025" y="2911975"/>
            <a:ext cx="1059900" cy="5949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9116" y="385600"/>
            <a:ext cx="3072008" cy="43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/>
          <p:nvPr/>
        </p:nvSpPr>
        <p:spPr>
          <a:xfrm>
            <a:off x="5421675" y="1573300"/>
            <a:ext cx="3384000" cy="594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Arial"/>
                <a:ea typeface="Arial"/>
                <a:cs typeface="Arial"/>
                <a:sym typeface="Arial"/>
              </a:rPr>
              <a:t>3D </a:t>
            </a:r>
            <a:r>
              <a:rPr lang="el"/>
              <a:t>ResNet </a:t>
            </a:r>
            <a:r>
              <a:rPr lang="el">
                <a:latin typeface="Arial"/>
                <a:ea typeface="Arial"/>
                <a:cs typeface="Arial"/>
                <a:sym typeface="Arial"/>
              </a:rPr>
              <a:t>34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729325" y="2078875"/>
            <a:ext cx="6296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We extract the </a:t>
            </a:r>
            <a:r>
              <a:rPr lang="el" sz="1400">
                <a:solidFill>
                  <a:srgbClr val="434343"/>
                </a:solidFill>
              </a:rPr>
              <a:t>3 first Layer groups from a pre-trained model, trained at Kinetics dataset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Trained for sample duration = 16 frames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Frame size = (112, 112)</a:t>
            </a:r>
            <a:endParaRPr sz="14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256" name="Google Shape;2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900" y="3535538"/>
            <a:ext cx="6667500" cy="13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/>
          <p:nvPr/>
        </p:nvSpPr>
        <p:spPr>
          <a:xfrm>
            <a:off x="1346200" y="3579700"/>
            <a:ext cx="5097900" cy="1365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259" name="Google Shape;259;p33"/>
          <p:cNvSpPr txBox="1"/>
          <p:nvPr/>
        </p:nvSpPr>
        <p:spPr>
          <a:xfrm>
            <a:off x="222100" y="70150"/>
            <a:ext cx="134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3D ResNet 34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Video preparation</a:t>
            </a:r>
            <a:endParaRPr/>
          </a:p>
        </p:txBody>
      </p:sp>
      <p:sp>
        <p:nvSpPr>
          <p:cNvPr id="265" name="Google Shape;265;p34"/>
          <p:cNvSpPr txBox="1"/>
          <p:nvPr>
            <p:ph idx="1" type="body"/>
          </p:nvPr>
        </p:nvSpPr>
        <p:spPr>
          <a:xfrm>
            <a:off x="729450" y="1942075"/>
            <a:ext cx="7512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Need for fixed input size per frame </a:t>
            </a:r>
            <a:r>
              <a:rPr lang="el" sz="1400">
                <a:solidFill>
                  <a:srgbClr val="434343"/>
                </a:solidFill>
              </a:rPr>
              <a:t>→ Resize video frame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Need for maintaining frame’s aspect ratio  → Zero padding either up and down, either left and right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266" name="Google Shape;2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964275"/>
            <a:ext cx="2562600" cy="1921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4680000" dist="19050">
              <a:srgbClr val="000000"/>
            </a:outerShdw>
          </a:effectLst>
        </p:spPr>
      </p:pic>
      <p:pic>
        <p:nvPicPr>
          <p:cNvPr id="267" name="Google Shape;26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6275" y="3087378"/>
            <a:ext cx="1675775" cy="1675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sp>
        <p:nvSpPr>
          <p:cNvPr id="268" name="Google Shape;268;p34"/>
          <p:cNvSpPr/>
          <p:nvPr/>
        </p:nvSpPr>
        <p:spPr>
          <a:xfrm>
            <a:off x="4279350" y="3657650"/>
            <a:ext cx="1299600" cy="53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270" name="Google Shape;270;p34"/>
          <p:cNvSpPr txBox="1"/>
          <p:nvPr/>
        </p:nvSpPr>
        <p:spPr>
          <a:xfrm>
            <a:off x="222100" y="70150"/>
            <a:ext cx="134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3D ResNet 34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991" y="385600"/>
            <a:ext cx="3072008" cy="43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/>
          <p:nvPr/>
        </p:nvSpPr>
        <p:spPr>
          <a:xfrm>
            <a:off x="2880000" y="1086250"/>
            <a:ext cx="3384000" cy="494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2880000" y="1580650"/>
            <a:ext cx="3384000" cy="494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Tube proposal Network (TPN)</a:t>
            </a:r>
            <a:endParaRPr/>
          </a:p>
        </p:txBody>
      </p:sp>
      <p:sp>
        <p:nvSpPr>
          <p:cNvPr id="284" name="Google Shape;284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Usage</a:t>
            </a:r>
            <a:endParaRPr/>
          </a:p>
        </p:txBody>
      </p:sp>
      <p:sp>
        <p:nvSpPr>
          <p:cNvPr id="290" name="Google Shape;290;p37"/>
          <p:cNvSpPr txBox="1"/>
          <p:nvPr>
            <p:ph idx="1" type="body"/>
          </p:nvPr>
        </p:nvSpPr>
        <p:spPr>
          <a:xfrm>
            <a:off x="729450" y="2078875"/>
            <a:ext cx="76887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➔"/>
            </a:pPr>
            <a:r>
              <a:rPr lang="el" sz="1400">
                <a:solidFill>
                  <a:srgbClr val="434343"/>
                </a:solidFill>
              </a:rPr>
              <a:t>Input</a:t>
            </a:r>
            <a:r>
              <a:rPr lang="el" sz="1400">
                <a:solidFill>
                  <a:srgbClr val="434343"/>
                </a:solidFill>
              </a:rPr>
              <a:t>: Feature maps extracted from videos containing 16 frames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➔"/>
            </a:pPr>
            <a:r>
              <a:rPr lang="el" sz="1400">
                <a:solidFill>
                  <a:srgbClr val="434343"/>
                </a:solidFill>
              </a:rPr>
              <a:t>Output: Sequences of 2D bounding boxes, which are likely to contain a performed action.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These sequences are named </a:t>
            </a:r>
            <a:r>
              <a:rPr b="1" lang="el" sz="1400">
                <a:solidFill>
                  <a:srgbClr val="434343"/>
                </a:solidFill>
              </a:rPr>
              <a:t>Tubes of Interest (ToIs)</a:t>
            </a:r>
            <a:endParaRPr b="1" sz="1400">
              <a:solidFill>
                <a:srgbClr val="434343"/>
              </a:solidFill>
            </a:endParaRPr>
          </a:p>
        </p:txBody>
      </p:sp>
      <p:pic>
        <p:nvPicPr>
          <p:cNvPr id="291" name="Google Shape;2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725" y="3244375"/>
            <a:ext cx="1746712" cy="17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9671" y="3244375"/>
            <a:ext cx="1746712" cy="17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7617" y="3244375"/>
            <a:ext cx="1746712" cy="17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5563" y="3244375"/>
            <a:ext cx="1746712" cy="174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296" name="Google Shape;296;p37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>
            <p:ph idx="1" type="body"/>
          </p:nvPr>
        </p:nvSpPr>
        <p:spPr>
          <a:xfrm>
            <a:off x="729450" y="2078875"/>
            <a:ext cx="7688700" cy="26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The a</a:t>
            </a:r>
            <a:r>
              <a:rPr lang="el" sz="1400">
                <a:solidFill>
                  <a:srgbClr val="434343"/>
                </a:solidFill>
              </a:rPr>
              <a:t>nchors are considered as 6-dim vectors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(x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y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t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x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, y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, t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 )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DImensions </a:t>
            </a:r>
            <a:r>
              <a:rPr lang="el" sz="1400">
                <a:solidFill>
                  <a:srgbClr val="434343"/>
                </a:solidFill>
              </a:rPr>
              <a:t>(x-y-t) are </a:t>
            </a:r>
            <a:r>
              <a:rPr lang="el" sz="1400">
                <a:solidFill>
                  <a:srgbClr val="434343"/>
                </a:solidFill>
              </a:rPr>
              <a:t>changeable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60 anchors are used for every pixel of the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feature map: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5  scales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3 aspect ratios : 1:1, 1:2, 2:1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4 durations: 16, 12, 8 and 4 frames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The same anchors  are used for both datasets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in order to be able to generalize our approach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302" name="Google Shape;302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 - 1</a:t>
            </a:r>
            <a:r>
              <a:rPr baseline="30000" lang="el"/>
              <a:t>st</a:t>
            </a:r>
            <a:r>
              <a:rPr lang="el"/>
              <a:t> approach</a:t>
            </a:r>
            <a:endParaRPr/>
          </a:p>
        </p:txBody>
      </p:sp>
      <p:pic>
        <p:nvPicPr>
          <p:cNvPr id="303" name="Google Shape;3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2711" y="2078876"/>
            <a:ext cx="3355439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05" name="Google Shape;305;p38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13" y="1869000"/>
            <a:ext cx="7675575" cy="1667847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9"/>
          <p:cNvSpPr txBox="1"/>
          <p:nvPr>
            <p:ph type="title"/>
          </p:nvPr>
        </p:nvSpPr>
        <p:spPr>
          <a:xfrm>
            <a:off x="730000" y="1318650"/>
            <a:ext cx="33009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structure</a:t>
            </a:r>
            <a:endParaRPr/>
          </a:p>
        </p:txBody>
      </p:sp>
      <p:sp>
        <p:nvSpPr>
          <p:cNvPr id="312" name="Google Shape;312;p39"/>
          <p:cNvSpPr txBox="1"/>
          <p:nvPr>
            <p:ph idx="1" type="body"/>
          </p:nvPr>
        </p:nvSpPr>
        <p:spPr>
          <a:xfrm>
            <a:off x="721225" y="3682375"/>
            <a:ext cx="3300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3D Convolutional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Scoring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Regression Layer</a:t>
            </a:r>
            <a:endParaRPr sz="1400"/>
          </a:p>
        </p:txBody>
      </p:sp>
      <p:sp>
        <p:nvSpPr>
          <p:cNvPr id="313" name="Google Shape;313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14" name="Google Shape;314;p39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39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13" y="1869000"/>
            <a:ext cx="7675575" cy="1667847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0"/>
          <p:cNvSpPr txBox="1"/>
          <p:nvPr>
            <p:ph type="title"/>
          </p:nvPr>
        </p:nvSpPr>
        <p:spPr>
          <a:xfrm>
            <a:off x="730000" y="1318650"/>
            <a:ext cx="47838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322" name="Google Shape;322;p40"/>
          <p:cNvSpPr/>
          <p:nvPr/>
        </p:nvSpPr>
        <p:spPr>
          <a:xfrm>
            <a:off x="2016250" y="1837950"/>
            <a:ext cx="6467100" cy="18444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24" name="Google Shape;324;p40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40"/>
          <p:cNvSpPr txBox="1"/>
          <p:nvPr>
            <p:ph idx="1" type="body"/>
          </p:nvPr>
        </p:nvSpPr>
        <p:spPr>
          <a:xfrm>
            <a:off x="721225" y="3682375"/>
            <a:ext cx="3300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3D Convolutional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Scoring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Regression Layer</a:t>
            </a:r>
            <a:endParaRPr sz="1400"/>
          </a:p>
        </p:txBody>
      </p:sp>
      <p:sp>
        <p:nvSpPr>
          <p:cNvPr id="326" name="Google Shape;326;p40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13" y="1869000"/>
            <a:ext cx="7675575" cy="1667847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1"/>
          <p:cNvSpPr/>
          <p:nvPr/>
        </p:nvSpPr>
        <p:spPr>
          <a:xfrm>
            <a:off x="5513800" y="1693925"/>
            <a:ext cx="3086100" cy="19884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34" name="Google Shape;334;p41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41"/>
          <p:cNvSpPr txBox="1"/>
          <p:nvPr>
            <p:ph idx="1" type="body"/>
          </p:nvPr>
        </p:nvSpPr>
        <p:spPr>
          <a:xfrm>
            <a:off x="721225" y="3682375"/>
            <a:ext cx="3300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3D Convolutional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Scoring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Regression Layer</a:t>
            </a:r>
            <a:endParaRPr sz="1400"/>
          </a:p>
        </p:txBody>
      </p:sp>
      <p:sp>
        <p:nvSpPr>
          <p:cNvPr id="336" name="Google Shape;336;p41"/>
          <p:cNvSpPr txBox="1"/>
          <p:nvPr>
            <p:ph type="title"/>
          </p:nvPr>
        </p:nvSpPr>
        <p:spPr>
          <a:xfrm>
            <a:off x="730000" y="1318650"/>
            <a:ext cx="47838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337" name="Google Shape;337;p41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213" y="1869000"/>
            <a:ext cx="7675575" cy="1667847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44" name="Google Shape;344;p42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42"/>
          <p:cNvSpPr txBox="1"/>
          <p:nvPr>
            <p:ph idx="1" type="body"/>
          </p:nvPr>
        </p:nvSpPr>
        <p:spPr>
          <a:xfrm>
            <a:off x="721225" y="3682375"/>
            <a:ext cx="3300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3D Convolutional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Scoring Layer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l" sz="1400"/>
              <a:t>1 Regression Layer</a:t>
            </a:r>
            <a:endParaRPr sz="1400"/>
          </a:p>
        </p:txBody>
      </p:sp>
      <p:sp>
        <p:nvSpPr>
          <p:cNvPr id="346" name="Google Shape;346;p42"/>
          <p:cNvSpPr txBox="1"/>
          <p:nvPr>
            <p:ph type="title"/>
          </p:nvPr>
        </p:nvSpPr>
        <p:spPr>
          <a:xfrm>
            <a:off x="730000" y="1318650"/>
            <a:ext cx="47838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347" name="Google Shape;347;p42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3"/>
          <p:cNvSpPr txBox="1"/>
          <p:nvPr>
            <p:ph type="title"/>
          </p:nvPr>
        </p:nvSpPr>
        <p:spPr>
          <a:xfrm>
            <a:off x="729450" y="1318650"/>
            <a:ext cx="3066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Training </a:t>
            </a:r>
            <a:endParaRPr/>
          </a:p>
        </p:txBody>
      </p:sp>
      <p:sp>
        <p:nvSpPr>
          <p:cNvPr id="353" name="Google Shape;353;p43"/>
          <p:cNvSpPr txBox="1"/>
          <p:nvPr/>
        </p:nvSpPr>
        <p:spPr>
          <a:xfrm>
            <a:off x="729450" y="1817750"/>
            <a:ext cx="6825600" cy="19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AutoNum type="arabicPeriod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randomly choose 16 frames from every video and their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corresponding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groundtruth boxes.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AutoNum type="arabicPeriod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Groundtruth action tubes are converted to  groundtruth cuboids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AutoNum type="arabicPeriod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Anchors are compared with groundtruth cuboids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AutoNum type="arabicPeriod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Training loss 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4" name="Google Shape;3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025" y="3325100"/>
            <a:ext cx="5163950" cy="16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56" name="Google Shape;356;p43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7" name="Google Shape;3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0800" y="2777313"/>
            <a:ext cx="3546300" cy="62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3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Modified Intersection Over Union (m-IoU)</a:t>
            </a:r>
            <a:endParaRPr/>
          </a:p>
        </p:txBody>
      </p:sp>
      <p:sp>
        <p:nvSpPr>
          <p:cNvPr id="364" name="Google Shape;364;p44"/>
          <p:cNvSpPr txBox="1"/>
          <p:nvPr/>
        </p:nvSpPr>
        <p:spPr>
          <a:xfrm>
            <a:off x="897475" y="2214275"/>
            <a:ext cx="4274100" cy="18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Standard IoU for volumes: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Calculates overlap score between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b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cuboids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x-y dims are equal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important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as  t-dim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Modified-IoU: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Changes the importance between t-dim and x-y dims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5" name="Google Shape;36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3625" y="2054675"/>
            <a:ext cx="3667625" cy="1976707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4"/>
          <p:cNvSpPr txBox="1"/>
          <p:nvPr/>
        </p:nvSpPr>
        <p:spPr>
          <a:xfrm>
            <a:off x="5723275" y="3619375"/>
            <a:ext cx="3900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l">
                <a:latin typeface="Lato"/>
                <a:ea typeface="Lato"/>
                <a:cs typeface="Lato"/>
                <a:sym typeface="Lato"/>
              </a:rPr>
              <a:t>m-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68" name="Google Shape;368;p44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mIoU - Results</a:t>
            </a:r>
            <a:endParaRPr/>
          </a:p>
        </p:txBody>
      </p:sp>
      <p:pic>
        <p:nvPicPr>
          <p:cNvPr id="375" name="Google Shape;3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125" y="1938138"/>
            <a:ext cx="3257725" cy="12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5"/>
          <p:cNvSpPr txBox="1"/>
          <p:nvPr/>
        </p:nvSpPr>
        <p:spPr>
          <a:xfrm>
            <a:off x="787100" y="1961250"/>
            <a:ext cx="3693000" cy="12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mIoU performs better at Dataset UCF-101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Dataset JHMDB isn’t affected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78" name="Google Shape;378;p45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45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550" y="1318650"/>
            <a:ext cx="4453476" cy="3448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Improving TPN</a:t>
            </a:r>
            <a:endParaRPr/>
          </a:p>
        </p:txBody>
      </p:sp>
      <p:sp>
        <p:nvSpPr>
          <p:cNvPr id="386" name="Google Shape;386;p46"/>
          <p:cNvSpPr txBox="1"/>
          <p:nvPr/>
        </p:nvSpPr>
        <p:spPr>
          <a:xfrm>
            <a:off x="654750" y="1927225"/>
            <a:ext cx="49656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Most actions last more than 16 frames.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add 1 Scoring and 1 Regression Layer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2 approaches for «compressing» time dimension context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3D Convolutional Layer,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kernel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(16,1,1), stride 1, no pad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Avg pool + 2D Convolutional Layer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7" name="Google Shape;38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075" y="4016625"/>
            <a:ext cx="3611225" cy="9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6"/>
          <p:cNvSpPr txBox="1"/>
          <p:nvPr/>
        </p:nvSpPr>
        <p:spPr>
          <a:xfrm>
            <a:off x="765075" y="3751825"/>
            <a:ext cx="27438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New Training Loss formula: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390" name="Google Shape;390;p46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46"/>
          <p:cNvSpPr/>
          <p:nvPr/>
        </p:nvSpPr>
        <p:spPr>
          <a:xfrm>
            <a:off x="7135300" y="3292300"/>
            <a:ext cx="1851300" cy="14745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6"/>
          <p:cNvSpPr/>
          <p:nvPr/>
        </p:nvSpPr>
        <p:spPr>
          <a:xfrm>
            <a:off x="6709725" y="4016625"/>
            <a:ext cx="425700" cy="7413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6"/>
          <p:cNvSpPr/>
          <p:nvPr/>
        </p:nvSpPr>
        <p:spPr>
          <a:xfrm>
            <a:off x="2492450" y="4060825"/>
            <a:ext cx="1803600" cy="7413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6"/>
          <p:cNvSpPr/>
          <p:nvPr/>
        </p:nvSpPr>
        <p:spPr>
          <a:xfrm>
            <a:off x="2151975" y="4402200"/>
            <a:ext cx="340500" cy="5352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6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46"/>
          <p:cNvSpPr/>
          <p:nvPr/>
        </p:nvSpPr>
        <p:spPr>
          <a:xfrm>
            <a:off x="7119075" y="2302875"/>
            <a:ext cx="340500" cy="39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550" y="1318650"/>
            <a:ext cx="4453476" cy="34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075" y="4016625"/>
            <a:ext cx="3611225" cy="9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04" name="Google Shape;404;p47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47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η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προσέγγιση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4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Improving TPN</a:t>
            </a:r>
            <a:endParaRPr/>
          </a:p>
        </p:txBody>
      </p:sp>
      <p:sp>
        <p:nvSpPr>
          <p:cNvPr id="407" name="Google Shape;407;p47"/>
          <p:cNvSpPr txBox="1"/>
          <p:nvPr/>
        </p:nvSpPr>
        <p:spPr>
          <a:xfrm>
            <a:off x="654750" y="1927225"/>
            <a:ext cx="49656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Most actions last more than 16 frames.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add 1 Scoring and 1 Regression Layer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➔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2 approaches for «compressing» time dimension context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3D Convolutional Layer, kernel (16,1,1), stride 1, no pad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Avg pool + 2D Convolutional Layer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47"/>
          <p:cNvSpPr txBox="1"/>
          <p:nvPr/>
        </p:nvSpPr>
        <p:spPr>
          <a:xfrm>
            <a:off x="765075" y="3751825"/>
            <a:ext cx="27438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New Training Loss formula: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47"/>
          <p:cNvSpPr/>
          <p:nvPr/>
        </p:nvSpPr>
        <p:spPr>
          <a:xfrm>
            <a:off x="7119075" y="2302875"/>
            <a:ext cx="340500" cy="39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05325"/>
            <a:ext cx="4053275" cy="16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</a:t>
            </a:r>
            <a:endParaRPr/>
          </a:p>
        </p:txBody>
      </p:sp>
      <p:sp>
        <p:nvSpPr>
          <p:cNvPr id="416" name="Google Shape;416;p48"/>
          <p:cNvSpPr txBox="1"/>
          <p:nvPr/>
        </p:nvSpPr>
        <p:spPr>
          <a:xfrm>
            <a:off x="729450" y="3819300"/>
            <a:ext cx="68919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For dataset JHMDB,  Avg pooling + 2D Conv Layer performs slightly better, 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For dataset UCF-101 we get about the same results (+0.005)</a:t>
            </a:r>
            <a:b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</a:b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48"/>
          <p:cNvSpPr/>
          <p:nvPr/>
        </p:nvSpPr>
        <p:spPr>
          <a:xfrm>
            <a:off x="3630300" y="3112375"/>
            <a:ext cx="941700" cy="24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8"/>
          <p:cNvSpPr/>
          <p:nvPr/>
        </p:nvSpPr>
        <p:spPr>
          <a:xfrm>
            <a:off x="3586650" y="2620675"/>
            <a:ext cx="941700" cy="24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20" name="Google Shape;420;p48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1" name="Google Shape;421;p48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800" y="3258945"/>
            <a:ext cx="3576724" cy="152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4800" y="3258945"/>
            <a:ext cx="3576724" cy="152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4800" y="1068899"/>
            <a:ext cx="3576724" cy="1529323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49"/>
          <p:cNvSpPr txBox="1"/>
          <p:nvPr>
            <p:ph type="title"/>
          </p:nvPr>
        </p:nvSpPr>
        <p:spPr>
          <a:xfrm>
            <a:off x="729450" y="1318650"/>
            <a:ext cx="3842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Adding Regressor</a:t>
            </a:r>
            <a:endParaRPr/>
          </a:p>
        </p:txBody>
      </p:sp>
      <p:sp>
        <p:nvSpPr>
          <p:cNvPr id="430" name="Google Shape;430;p49"/>
          <p:cNvSpPr txBox="1"/>
          <p:nvPr/>
        </p:nvSpPr>
        <p:spPr>
          <a:xfrm>
            <a:off x="809200" y="1934763"/>
            <a:ext cx="3987300" cy="14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2 architectures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Goal: converting cuboids into sequences of 2D bounding boxes, one per frame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Smooth-L1 loss as training loss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Training loss 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6091661" y="515950"/>
            <a:ext cx="13830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49"/>
          <p:cNvSpPr txBox="1"/>
          <p:nvPr/>
        </p:nvSpPr>
        <p:spPr>
          <a:xfrm>
            <a:off x="6091649" y="2780675"/>
            <a:ext cx="14481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3" name="Google Shape;433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9200" y="3515083"/>
            <a:ext cx="3762650" cy="1273192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35" name="Google Shape;435;p49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49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</a:t>
            </a:r>
            <a:endParaRPr/>
          </a:p>
        </p:txBody>
      </p:sp>
      <p:pic>
        <p:nvPicPr>
          <p:cNvPr id="442" name="Google Shape;44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575" y="2693250"/>
            <a:ext cx="4426671" cy="1217208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0"/>
          <p:cNvSpPr txBox="1"/>
          <p:nvPr/>
        </p:nvSpPr>
        <p:spPr>
          <a:xfrm>
            <a:off x="729450" y="1977475"/>
            <a:ext cx="3842700" cy="29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use the following metrics: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b="1"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Cuboid Recall,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 recall between</a:t>
            </a:r>
            <a:b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cuboids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b="1"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Single frame Recall,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final recall in ToI level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b="1"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Follow-up Single Frame Recall,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recall</a:t>
            </a:r>
            <a:b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regarding only “good” cuboids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lose</a:t>
            </a:r>
            <a:r>
              <a:rPr lang="el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about 30%-40% from “good” Cuboids during the conversion.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45" name="Google Shape;445;p50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6" name="Google Shape;44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1500" y="1318652"/>
            <a:ext cx="4666825" cy="1381623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50"/>
          <p:cNvSpPr/>
          <p:nvPr/>
        </p:nvSpPr>
        <p:spPr>
          <a:xfrm>
            <a:off x="7856625" y="1559550"/>
            <a:ext cx="618000" cy="706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0"/>
          <p:cNvSpPr/>
          <p:nvPr/>
        </p:nvSpPr>
        <p:spPr>
          <a:xfrm>
            <a:off x="7856625" y="2903700"/>
            <a:ext cx="618000" cy="706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0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1"/>
          <p:cNvSpPr txBox="1"/>
          <p:nvPr>
            <p:ph idx="1" type="body"/>
          </p:nvPr>
        </p:nvSpPr>
        <p:spPr>
          <a:xfrm>
            <a:off x="729450" y="1961175"/>
            <a:ext cx="7688700" cy="27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</a:t>
            </a:r>
            <a:r>
              <a:rPr lang="el" sz="1400">
                <a:solidFill>
                  <a:srgbClr val="434343"/>
                </a:solidFill>
              </a:rPr>
              <a:t>nchors : as 4k-dim vectors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(x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y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</a:t>
            </a:r>
            <a:r>
              <a:rPr lang="el" sz="1400">
                <a:solidFill>
                  <a:srgbClr val="434343"/>
                </a:solidFill>
              </a:rPr>
              <a:t>x’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y’</a:t>
            </a:r>
            <a:r>
              <a:rPr baseline="-25000" lang="el" sz="1400">
                <a:solidFill>
                  <a:srgbClr val="434343"/>
                </a:solidFill>
              </a:rPr>
              <a:t>1</a:t>
            </a:r>
            <a:r>
              <a:rPr lang="el" sz="1400">
                <a:solidFill>
                  <a:srgbClr val="434343"/>
                </a:solidFill>
              </a:rPr>
              <a:t>, x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, y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, x’</a:t>
            </a:r>
            <a:r>
              <a:rPr baseline="-25000" lang="el" sz="1400">
                <a:solidFill>
                  <a:srgbClr val="434343"/>
                </a:solidFill>
              </a:rPr>
              <a:t>2</a:t>
            </a:r>
            <a:r>
              <a:rPr lang="el" sz="1400">
                <a:solidFill>
                  <a:srgbClr val="434343"/>
                </a:solidFill>
              </a:rPr>
              <a:t>, …, y’</a:t>
            </a:r>
            <a:r>
              <a:rPr baseline="-25000" lang="el" sz="1400">
                <a:solidFill>
                  <a:srgbClr val="434343"/>
                </a:solidFill>
              </a:rPr>
              <a:t>k</a:t>
            </a:r>
            <a:r>
              <a:rPr lang="el" sz="1400">
                <a:solidFill>
                  <a:srgbClr val="434343"/>
                </a:solidFill>
              </a:rPr>
              <a:t> 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x-y dims are </a:t>
            </a:r>
            <a:r>
              <a:rPr lang="el" sz="1400">
                <a:solidFill>
                  <a:srgbClr val="434343"/>
                </a:solidFill>
              </a:rPr>
              <a:t>changeable</a:t>
            </a:r>
            <a:r>
              <a:rPr lang="el" sz="1400">
                <a:solidFill>
                  <a:srgbClr val="434343"/>
                </a:solidFill>
              </a:rPr>
              <a:t>, t-dim is fixed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Anchors with smaller duration are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written are anchors with zeroed values outside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the time limits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Advantage: We get ToIs </a:t>
            </a:r>
            <a:r>
              <a:rPr lang="el" sz="1400">
                <a:solidFill>
                  <a:srgbClr val="434343"/>
                </a:solidFill>
              </a:rPr>
              <a:t>immediately</a:t>
            </a:r>
            <a:r>
              <a:rPr lang="el" sz="1400">
                <a:solidFill>
                  <a:srgbClr val="434343"/>
                </a:solidFill>
              </a:rPr>
              <a:t>, without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using </a:t>
            </a:r>
            <a:r>
              <a:rPr lang="el" sz="1400">
                <a:solidFill>
                  <a:srgbClr val="434343"/>
                </a:solidFill>
              </a:rPr>
              <a:t>necessarily</a:t>
            </a:r>
            <a:r>
              <a:rPr lang="el" sz="1400">
                <a:solidFill>
                  <a:srgbClr val="434343"/>
                </a:solidFill>
              </a:rPr>
              <a:t> a </a:t>
            </a:r>
            <a:r>
              <a:rPr lang="el" sz="1400">
                <a:solidFill>
                  <a:srgbClr val="434343"/>
                </a:solidFill>
              </a:rPr>
              <a:t>Regressor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Training Loss :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455" name="Google Shape;455;p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 - 2</a:t>
            </a:r>
            <a:r>
              <a:rPr baseline="30000" lang="el"/>
              <a:t>nd</a:t>
            </a:r>
            <a:r>
              <a:rPr lang="el"/>
              <a:t> approach </a:t>
            </a:r>
            <a:endParaRPr/>
          </a:p>
        </p:txBody>
      </p:sp>
      <p:pic>
        <p:nvPicPr>
          <p:cNvPr id="456" name="Google Shape;45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6340" y="1853850"/>
            <a:ext cx="3101810" cy="24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58" name="Google Shape;458;p51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9" name="Google Shape;459;p51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0" name="Google Shape;46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250" y="4288463"/>
            <a:ext cx="3546300" cy="62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Task description: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904825" y="3052900"/>
            <a:ext cx="5598300" cy="15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794500" y="2059800"/>
            <a:ext cx="7010700" cy="22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The area of human action recognition and localization has 2 main goals</a:t>
            </a:r>
            <a:r>
              <a:rPr lang="el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ato"/>
              <a:buChar char="●"/>
            </a:pPr>
            <a:r>
              <a:rPr lang="el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Automatically detect and classify any human activity, which appears in a video.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ato"/>
              <a:buChar char="●"/>
            </a:pPr>
            <a:r>
              <a:rPr lang="el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Automatically locate in the video, where the previous actions are performed.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466" name="Google Shape;466;p52"/>
          <p:cNvSpPr txBox="1"/>
          <p:nvPr>
            <p:ph idx="1" type="body"/>
          </p:nvPr>
        </p:nvSpPr>
        <p:spPr>
          <a:xfrm>
            <a:off x="729450" y="2078875"/>
            <a:ext cx="319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</a:t>
            </a:r>
            <a:r>
              <a:rPr lang="el" sz="1400">
                <a:solidFill>
                  <a:srgbClr val="434343"/>
                </a:solidFill>
              </a:rPr>
              <a:t>features extracted from 3D ResNet are given to 3D Conv Layer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467" name="Google Shape;46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600" y="722550"/>
            <a:ext cx="4860951" cy="36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2"/>
          <p:cNvSpPr/>
          <p:nvPr/>
        </p:nvSpPr>
        <p:spPr>
          <a:xfrm>
            <a:off x="3742600" y="2395850"/>
            <a:ext cx="5372700" cy="21519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52"/>
          <p:cNvSpPr/>
          <p:nvPr/>
        </p:nvSpPr>
        <p:spPr>
          <a:xfrm>
            <a:off x="5944150" y="1604750"/>
            <a:ext cx="969600" cy="7911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71" name="Google Shape;471;p52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52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600" y="722550"/>
            <a:ext cx="4860951" cy="36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53"/>
          <p:cNvSpPr/>
          <p:nvPr/>
        </p:nvSpPr>
        <p:spPr>
          <a:xfrm>
            <a:off x="3929250" y="1906525"/>
            <a:ext cx="1817700" cy="26412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53"/>
          <p:cNvSpPr/>
          <p:nvPr/>
        </p:nvSpPr>
        <p:spPr>
          <a:xfrm>
            <a:off x="7146025" y="2058950"/>
            <a:ext cx="2121600" cy="2641200"/>
          </a:xfrm>
          <a:prstGeom prst="rect">
            <a:avLst/>
          </a:prstGeom>
          <a:solidFill>
            <a:srgbClr val="FFFFFF">
              <a:alpha val="63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81" name="Google Shape;481;p53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2" name="Google Shape;482;p53"/>
          <p:cNvSpPr txBox="1"/>
          <p:nvPr>
            <p:ph idx="1" type="body"/>
          </p:nvPr>
        </p:nvSpPr>
        <p:spPr>
          <a:xfrm>
            <a:off x="729450" y="2078875"/>
            <a:ext cx="3282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features extracted from 3D ResNet are given to 3D Conv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In order to get features for each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duration, we use pooling with kernel </a:t>
            </a:r>
            <a:r>
              <a:rPr i="1" lang="el" sz="1400">
                <a:solidFill>
                  <a:srgbClr val="434343"/>
                </a:solidFill>
              </a:rPr>
              <a:t>(durαtion,1,1)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483" name="Google Shape;483;p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484" name="Google Shape;484;p53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4"/>
          <p:cNvSpPr txBox="1"/>
          <p:nvPr>
            <p:ph idx="1" type="body"/>
          </p:nvPr>
        </p:nvSpPr>
        <p:spPr>
          <a:xfrm>
            <a:off x="729450" y="2078875"/>
            <a:ext cx="3199800" cy="25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The features extracted from 3D ResNet are given to 3D Conv Layer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In order to get features for each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duration, we use pooling with kernel </a:t>
            </a:r>
            <a:r>
              <a:rPr i="1" lang="el" sz="1400">
                <a:solidFill>
                  <a:srgbClr val="434343"/>
                </a:solidFill>
              </a:rPr>
              <a:t>(durαtion,1,1)</a:t>
            </a:r>
            <a:endParaRPr i="1"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Finally, the  features are fed to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the corresponding  scoring and regression layers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490" name="Google Shape;49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600" y="722550"/>
            <a:ext cx="4860951" cy="36984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492" name="Google Shape;492;p54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3" name="Google Shape;493;p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TPN’s procedure</a:t>
            </a:r>
            <a:endParaRPr/>
          </a:p>
        </p:txBody>
      </p:sp>
      <p:sp>
        <p:nvSpPr>
          <p:cNvPr id="494" name="Google Shape;494;p54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</a:t>
            </a:r>
            <a:endParaRPr/>
          </a:p>
        </p:txBody>
      </p:sp>
      <p:sp>
        <p:nvSpPr>
          <p:cNvPr id="500" name="Google Shape;500;p55"/>
          <p:cNvSpPr txBox="1"/>
          <p:nvPr>
            <p:ph idx="1" type="body"/>
          </p:nvPr>
        </p:nvSpPr>
        <p:spPr>
          <a:xfrm>
            <a:off x="729450" y="3511300"/>
            <a:ext cx="76887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J</a:t>
            </a:r>
            <a:r>
              <a:rPr lang="el" sz="1400">
                <a:solidFill>
                  <a:srgbClr val="434343"/>
                </a:solidFill>
              </a:rPr>
              <a:t>HMDB    → Improvement by     1%      (80.22% previously)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UCF-101 → Improvement by    14%     (49.90% previously)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Max pooling performs better than avg pooling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501" name="Google Shape;50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53842"/>
            <a:ext cx="4572000" cy="13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03" name="Google Shape;503;p55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55"/>
          <p:cNvSpPr/>
          <p:nvPr/>
        </p:nvSpPr>
        <p:spPr>
          <a:xfrm>
            <a:off x="2490025" y="2326275"/>
            <a:ext cx="607800" cy="245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55"/>
          <p:cNvSpPr/>
          <p:nvPr/>
        </p:nvSpPr>
        <p:spPr>
          <a:xfrm>
            <a:off x="2490025" y="2700900"/>
            <a:ext cx="607800" cy="186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5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797" y="3194400"/>
            <a:ext cx="3576729" cy="1593875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56"/>
          <p:cNvSpPr txBox="1"/>
          <p:nvPr>
            <p:ph type="title"/>
          </p:nvPr>
        </p:nvSpPr>
        <p:spPr>
          <a:xfrm>
            <a:off x="729450" y="1318650"/>
            <a:ext cx="3842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Adding Regressor</a:t>
            </a:r>
            <a:endParaRPr/>
          </a:p>
        </p:txBody>
      </p:sp>
      <p:sp>
        <p:nvSpPr>
          <p:cNvPr id="513" name="Google Shape;513;p56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2 Regressor’s architectures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New 2D architecture: The feature maps are timely independent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3D Roi Align = T slices </a:t>
            </a:r>
            <a:r>
              <a:rPr lang="el" sz="1400">
                <a:solidFill>
                  <a:srgbClr val="434343"/>
                </a:solidFill>
              </a:rPr>
              <a:t>·</a:t>
            </a:r>
            <a:r>
              <a:rPr lang="el" sz="1400">
                <a:solidFill>
                  <a:srgbClr val="434343"/>
                </a:solidFill>
              </a:rPr>
              <a:t> 2D Roi Align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Training Loss :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514" name="Google Shape;51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4801" y="1068899"/>
            <a:ext cx="3576724" cy="1529323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56"/>
          <p:cNvSpPr txBox="1"/>
          <p:nvPr/>
        </p:nvSpPr>
        <p:spPr>
          <a:xfrm>
            <a:off x="6091663" y="515950"/>
            <a:ext cx="13830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6" name="Google Shape;516;p56"/>
          <p:cNvSpPr txBox="1"/>
          <p:nvPr/>
        </p:nvSpPr>
        <p:spPr>
          <a:xfrm>
            <a:off x="6091676" y="2711050"/>
            <a:ext cx="14478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18" name="Google Shape;518;p56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9" name="Google Shape;519;p56"/>
          <p:cNvPicPr preferRelativeResize="0"/>
          <p:nvPr/>
        </p:nvPicPr>
        <p:blipFill rotWithShape="1">
          <a:blip r:embed="rId5">
            <a:alphaModFix/>
          </a:blip>
          <a:srcRect b="65810" l="0" r="0" t="0"/>
          <a:stretch/>
        </p:blipFill>
        <p:spPr>
          <a:xfrm>
            <a:off x="809200" y="3515080"/>
            <a:ext cx="3762650" cy="43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6"/>
          <p:cNvPicPr preferRelativeResize="0"/>
          <p:nvPr/>
        </p:nvPicPr>
        <p:blipFill rotWithShape="1">
          <a:blip r:embed="rId5">
            <a:alphaModFix/>
          </a:blip>
          <a:srcRect b="0" l="0" r="4942" t="65810"/>
          <a:stretch/>
        </p:blipFill>
        <p:spPr>
          <a:xfrm>
            <a:off x="809200" y="3904675"/>
            <a:ext cx="3576725" cy="4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56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7"/>
          <p:cNvSpPr txBox="1"/>
          <p:nvPr>
            <p:ph type="title"/>
          </p:nvPr>
        </p:nvSpPr>
        <p:spPr>
          <a:xfrm>
            <a:off x="729450" y="1318650"/>
            <a:ext cx="3842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</a:t>
            </a:r>
            <a:endParaRPr/>
          </a:p>
        </p:txBody>
      </p:sp>
      <p:sp>
        <p:nvSpPr>
          <p:cNvPr id="527" name="Google Shape;527;p5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3D architecture → worst results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2D architecture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better results  </a:t>
            </a:r>
            <a:r>
              <a:rPr lang="el" sz="1400">
                <a:solidFill>
                  <a:srgbClr val="434343"/>
                </a:solidFill>
              </a:rPr>
              <a:t>JHMDB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(81.34% previously)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slightly worse results UCF-101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(64.18% previously)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528" name="Google Shape;52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846" y="3128150"/>
            <a:ext cx="4549452" cy="1269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850" y="2112380"/>
            <a:ext cx="4549448" cy="918746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5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31" name="Google Shape;531;p57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2" name="Google Shape;532;p57"/>
          <p:cNvSpPr/>
          <p:nvPr/>
        </p:nvSpPr>
        <p:spPr>
          <a:xfrm>
            <a:off x="6466275" y="3303050"/>
            <a:ext cx="618000" cy="147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7"/>
          <p:cNvSpPr/>
          <p:nvPr/>
        </p:nvSpPr>
        <p:spPr>
          <a:xfrm>
            <a:off x="6466275" y="3661838"/>
            <a:ext cx="618000" cy="147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7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8"/>
          <p:cNvSpPr txBox="1"/>
          <p:nvPr>
            <p:ph type="title"/>
          </p:nvPr>
        </p:nvSpPr>
        <p:spPr>
          <a:xfrm>
            <a:off x="729450" y="1318650"/>
            <a:ext cx="6135300" cy="9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Reducing sample duration </a:t>
            </a:r>
            <a:br>
              <a:rPr lang="el"/>
            </a:br>
            <a:r>
              <a:rPr lang="el"/>
              <a:t>into 8 and 4 frames </a:t>
            </a:r>
            <a:endParaRPr/>
          </a:p>
        </p:txBody>
      </p:sp>
      <p:pic>
        <p:nvPicPr>
          <p:cNvPr id="540" name="Google Shape;54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750" y="2011742"/>
            <a:ext cx="4075700" cy="1120015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58"/>
          <p:cNvSpPr txBox="1"/>
          <p:nvPr>
            <p:ph idx="1" type="body"/>
          </p:nvPr>
        </p:nvSpPr>
        <p:spPr>
          <a:xfrm>
            <a:off x="729450" y="2436650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Best</a:t>
            </a:r>
            <a:r>
              <a:rPr lang="el" sz="1400">
                <a:solidFill>
                  <a:srgbClr val="434343"/>
                </a:solidFill>
              </a:rPr>
              <a:t> </a:t>
            </a:r>
            <a:r>
              <a:rPr lang="el" sz="1400" u="sng">
                <a:solidFill>
                  <a:srgbClr val="434343"/>
                </a:solidFill>
              </a:rPr>
              <a:t>general</a:t>
            </a:r>
            <a:r>
              <a:rPr lang="el" sz="1400" u="sng">
                <a:solidFill>
                  <a:srgbClr val="434343"/>
                </a:solidFill>
              </a:rPr>
              <a:t> approach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Sample duration = 8 frames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2D Regressor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542" name="Google Shape;542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700" y="3227750"/>
            <a:ext cx="4029624" cy="1417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44" name="Google Shape;544;p58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Tube Proposal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58"/>
          <p:cNvSpPr/>
          <p:nvPr/>
        </p:nvSpPr>
        <p:spPr>
          <a:xfrm>
            <a:off x="6280275" y="4076925"/>
            <a:ext cx="618000" cy="147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58"/>
          <p:cNvSpPr/>
          <p:nvPr/>
        </p:nvSpPr>
        <p:spPr>
          <a:xfrm>
            <a:off x="6280275" y="3369225"/>
            <a:ext cx="618000" cy="271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58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TPN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 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approach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991" y="385600"/>
            <a:ext cx="3072008" cy="43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59"/>
          <p:cNvSpPr/>
          <p:nvPr/>
        </p:nvSpPr>
        <p:spPr>
          <a:xfrm>
            <a:off x="2880000" y="1086250"/>
            <a:ext cx="3384000" cy="494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9"/>
          <p:cNvSpPr/>
          <p:nvPr/>
        </p:nvSpPr>
        <p:spPr>
          <a:xfrm>
            <a:off x="2880000" y="1580650"/>
            <a:ext cx="3384000" cy="494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9"/>
          <p:cNvSpPr/>
          <p:nvPr/>
        </p:nvSpPr>
        <p:spPr>
          <a:xfrm>
            <a:off x="4016600" y="2974750"/>
            <a:ext cx="1044600" cy="494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Connection algorithm</a:t>
            </a:r>
            <a:endParaRPr/>
          </a:p>
        </p:txBody>
      </p:sp>
      <p:sp>
        <p:nvSpPr>
          <p:cNvPr id="562" name="Google Shape;562;p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Usage:</a:t>
            </a:r>
            <a:endParaRPr/>
          </a:p>
        </p:txBody>
      </p:sp>
      <p:pic>
        <p:nvPicPr>
          <p:cNvPr id="568" name="Google Shape;56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338" y="2571750"/>
            <a:ext cx="1688075" cy="16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863" y="2571750"/>
            <a:ext cx="1688075" cy="16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4813" y="2571750"/>
            <a:ext cx="1688075" cy="168807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1"/>
          <p:cNvSpPr/>
          <p:nvPr/>
        </p:nvSpPr>
        <p:spPr>
          <a:xfrm>
            <a:off x="4034938" y="3066438"/>
            <a:ext cx="698700" cy="698700"/>
          </a:xfrm>
          <a:prstGeom prst="mathPlus">
            <a:avLst>
              <a:gd fmla="val 23520" name="adj1"/>
            </a:avLst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61"/>
          <p:cNvSpPr/>
          <p:nvPr/>
        </p:nvSpPr>
        <p:spPr>
          <a:xfrm>
            <a:off x="2201113" y="3066438"/>
            <a:ext cx="698700" cy="698700"/>
          </a:xfrm>
          <a:prstGeom prst="mathPlus">
            <a:avLst>
              <a:gd fmla="val 23520" name="adj1"/>
            </a:avLst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61"/>
          <p:cNvSpPr/>
          <p:nvPr/>
        </p:nvSpPr>
        <p:spPr>
          <a:xfrm>
            <a:off x="6094738" y="3106800"/>
            <a:ext cx="618000" cy="6180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4" name="Google Shape;574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2738" y="2590825"/>
            <a:ext cx="1649925" cy="1649925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6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76" name="Google Shape;576;p61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Task description: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872875"/>
            <a:ext cx="2191050" cy="168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6800" y="2872875"/>
            <a:ext cx="2191050" cy="168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3812250" y="3389550"/>
            <a:ext cx="1522800" cy="64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 txBox="1"/>
          <p:nvPr/>
        </p:nvSpPr>
        <p:spPr>
          <a:xfrm>
            <a:off x="7836750" y="4333125"/>
            <a:ext cx="581100" cy="2205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Run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1</a:t>
            </a:r>
            <a:r>
              <a:rPr baseline="30000" lang="el"/>
              <a:t>st </a:t>
            </a:r>
            <a:r>
              <a:rPr lang="el"/>
              <a:t>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62"/>
          <p:cNvSpPr txBox="1"/>
          <p:nvPr>
            <p:ph idx="1" type="body"/>
          </p:nvPr>
        </p:nvSpPr>
        <p:spPr>
          <a:xfrm>
            <a:off x="729325" y="2078875"/>
            <a:ext cx="3810000" cy="15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 variation of connection </a:t>
            </a:r>
            <a:r>
              <a:rPr lang="el" sz="1400">
                <a:solidFill>
                  <a:srgbClr val="434343"/>
                </a:solidFill>
              </a:rPr>
              <a:t>algorithm</a:t>
            </a:r>
            <a:r>
              <a:rPr lang="el" sz="1400">
                <a:solidFill>
                  <a:srgbClr val="434343"/>
                </a:solidFill>
              </a:rPr>
              <a:t>  used  in the</a:t>
            </a:r>
            <a:r>
              <a:rPr lang="el" sz="1400">
                <a:solidFill>
                  <a:srgbClr val="434343"/>
                </a:solidFill>
              </a:rPr>
              <a:t> 1</a:t>
            </a:r>
            <a:r>
              <a:rPr baseline="30000" lang="el" sz="1400">
                <a:solidFill>
                  <a:srgbClr val="434343"/>
                </a:solidFill>
              </a:rPr>
              <a:t>st </a:t>
            </a:r>
            <a:r>
              <a:rPr lang="el" sz="1400">
                <a:solidFill>
                  <a:srgbClr val="434343"/>
                </a:solidFill>
              </a:rPr>
              <a:t> paper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Connection criterion for 2 tubes: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583" name="Google Shape;58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00" y="2927750"/>
            <a:ext cx="3488847" cy="5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301" y="2078875"/>
            <a:ext cx="3809949" cy="189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62"/>
          <p:cNvSpPr txBox="1"/>
          <p:nvPr>
            <p:ph idx="1" type="body"/>
          </p:nvPr>
        </p:nvSpPr>
        <p:spPr>
          <a:xfrm>
            <a:off x="729325" y="3493250"/>
            <a:ext cx="3774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l">
                <a:solidFill>
                  <a:srgbClr val="434343"/>
                </a:solidFill>
              </a:rPr>
              <a:t>Using an updatable threshold in order not to calculate action tubes with small connection score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586" name="Google Shape;586;p6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87" name="Google Shape;587;p62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62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3"/>
          <p:cNvSpPr txBox="1"/>
          <p:nvPr>
            <p:ph type="title"/>
          </p:nvPr>
        </p:nvSpPr>
        <p:spPr>
          <a:xfrm>
            <a:off x="729450" y="1318650"/>
            <a:ext cx="7914600" cy="8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O</a:t>
            </a:r>
            <a:r>
              <a:rPr lang="el"/>
              <a:t>verlap score calculation policy - JHDMB dataset</a:t>
            </a:r>
            <a:endParaRPr/>
          </a:p>
        </p:txBody>
      </p:sp>
      <p:sp>
        <p:nvSpPr>
          <p:cNvPr id="594" name="Google Shape;594;p63"/>
          <p:cNvSpPr txBox="1"/>
          <p:nvPr>
            <p:ph idx="1" type="body"/>
          </p:nvPr>
        </p:nvSpPr>
        <p:spPr>
          <a:xfrm>
            <a:off x="727800" y="2332625"/>
            <a:ext cx="7688400" cy="24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J</a:t>
            </a:r>
            <a:r>
              <a:rPr lang="el" sz="1400">
                <a:solidFill>
                  <a:srgbClr val="434343"/>
                </a:solidFill>
              </a:rPr>
              <a:t>HMDB dataset is used for choosing best  overlap score policy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Experiment for following cases: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= 16 and video step  : 8, 12, 14, 15, 16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= 8 and video step  : 4, 6, 7, 8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policy</a:t>
            </a:r>
            <a:r>
              <a:rPr lang="el" sz="1400">
                <a:solidFill>
                  <a:srgbClr val="434343"/>
                </a:solidFill>
              </a:rPr>
              <a:t> : 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video step  = sample duration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recall scores : 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= 16   →  </a:t>
            </a:r>
            <a:r>
              <a:rPr lang="el" sz="1400" u="sng">
                <a:solidFill>
                  <a:srgbClr val="434343"/>
                </a:solidFill>
              </a:rPr>
              <a:t>0.4067</a:t>
            </a:r>
            <a:endParaRPr sz="1400" u="sng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= 8     →  </a:t>
            </a:r>
            <a:r>
              <a:rPr lang="el" sz="1400" u="sng">
                <a:solidFill>
                  <a:srgbClr val="434343"/>
                </a:solidFill>
              </a:rPr>
              <a:t>0.653</a:t>
            </a:r>
            <a:endParaRPr sz="1400" u="sng">
              <a:solidFill>
                <a:srgbClr val="434343"/>
              </a:solidFill>
            </a:endParaRPr>
          </a:p>
        </p:txBody>
      </p:sp>
      <p:sp>
        <p:nvSpPr>
          <p:cNvPr id="595" name="Google Shape;595;p6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596" name="Google Shape;596;p63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7" name="Google Shape;597;p63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4"/>
          <p:cNvSpPr txBox="1"/>
          <p:nvPr>
            <p:ph type="title"/>
          </p:nvPr>
        </p:nvSpPr>
        <p:spPr>
          <a:xfrm>
            <a:off x="729450" y="1318650"/>
            <a:ext cx="76884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Calculating number of proposed action</a:t>
            </a:r>
            <a:r>
              <a:rPr lang="el"/>
              <a:t> tubes -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UCF-101</a:t>
            </a:r>
            <a:endParaRPr/>
          </a:p>
        </p:txBody>
      </p:sp>
      <p:sp>
        <p:nvSpPr>
          <p:cNvPr id="603" name="Google Shape;603;p64"/>
          <p:cNvSpPr txBox="1"/>
          <p:nvPr>
            <p:ph idx="1" type="body"/>
          </p:nvPr>
        </p:nvSpPr>
        <p:spPr>
          <a:xfrm>
            <a:off x="729450" y="2104800"/>
            <a:ext cx="42150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Cases 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: 8, 16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# ToIs  : 30, 100 or 150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# Proposed Action Tubes : 500, 2000, 4000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 score: </a:t>
            </a:r>
            <a:r>
              <a:rPr lang="el" sz="1400" u="sng">
                <a:solidFill>
                  <a:srgbClr val="434343"/>
                </a:solidFill>
              </a:rPr>
              <a:t>0.4281</a:t>
            </a:r>
            <a:endParaRPr sz="1400" u="sng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sample duration = 16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# ToIs : 150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# Proposed Action Tubes : 4000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604" name="Google Shape;60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975" y="2321119"/>
            <a:ext cx="3845850" cy="2329556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64"/>
          <p:cNvSpPr/>
          <p:nvPr/>
        </p:nvSpPr>
        <p:spPr>
          <a:xfrm>
            <a:off x="6019875" y="4148550"/>
            <a:ext cx="2436300" cy="252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6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07" name="Google Shape;607;p64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8" name="Google Shape;608;p64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Adding </a:t>
            </a:r>
            <a:r>
              <a:rPr lang="el"/>
              <a:t>NMS - UCF-101</a:t>
            </a:r>
            <a:endParaRPr/>
          </a:p>
        </p:txBody>
      </p:sp>
      <p:sp>
        <p:nvSpPr>
          <p:cNvPr id="614" name="Google Shape;614;p65"/>
          <p:cNvSpPr txBox="1"/>
          <p:nvPr>
            <p:ph idx="1" type="body"/>
          </p:nvPr>
        </p:nvSpPr>
        <p:spPr>
          <a:xfrm>
            <a:off x="729450" y="1853850"/>
            <a:ext cx="8022600" cy="14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Threshold stops being updated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Adding </a:t>
            </a:r>
            <a:r>
              <a:rPr lang="el" sz="1400">
                <a:solidFill>
                  <a:srgbClr val="434343"/>
                </a:solidFill>
              </a:rPr>
              <a:t> NMS for removing overlapping proposed action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results :  sample duration = 16</a:t>
            </a:r>
            <a:r>
              <a:rPr lang="el" sz="1400">
                <a:solidFill>
                  <a:srgbClr val="434343"/>
                </a:solidFill>
              </a:rPr>
              <a:t> frames,</a:t>
            </a:r>
            <a:r>
              <a:rPr lang="el" sz="1400">
                <a:solidFill>
                  <a:srgbClr val="434343"/>
                </a:solidFill>
              </a:rPr>
              <a:t> NMS thresh = 0.7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615" name="Google Shape;61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349" y="3159850"/>
            <a:ext cx="5160625" cy="1810250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65"/>
          <p:cNvSpPr/>
          <p:nvPr/>
        </p:nvSpPr>
        <p:spPr>
          <a:xfrm>
            <a:off x="3985075" y="4222425"/>
            <a:ext cx="3168900" cy="28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18" name="Google Shape;618;p65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9" name="Google Shape;619;p65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Temporal recall</a:t>
            </a:r>
            <a:endParaRPr/>
          </a:p>
        </p:txBody>
      </p:sp>
      <p:sp>
        <p:nvSpPr>
          <p:cNvPr id="625" name="Google Shape;625;p66"/>
          <p:cNvSpPr txBox="1"/>
          <p:nvPr>
            <p:ph idx="1" type="body"/>
          </p:nvPr>
        </p:nvSpPr>
        <p:spPr>
          <a:xfrm>
            <a:off x="729450" y="2078875"/>
            <a:ext cx="7688700" cy="10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S</a:t>
            </a:r>
            <a:r>
              <a:rPr lang="el" sz="1400">
                <a:solidFill>
                  <a:srgbClr val="434343"/>
                </a:solidFill>
              </a:rPr>
              <a:t>patio-temporal recall : less than 50%.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Temporal recall : about 94%.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626" name="Google Shape;62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7338" y="3052925"/>
            <a:ext cx="4989324" cy="1829875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66"/>
          <p:cNvSpPr/>
          <p:nvPr/>
        </p:nvSpPr>
        <p:spPr>
          <a:xfrm>
            <a:off x="3962825" y="4135275"/>
            <a:ext cx="2952600" cy="28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6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29" name="Google Shape;629;p66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0" name="Google Shape;630;p66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2</a:t>
            </a:r>
            <a:r>
              <a:rPr baseline="30000" lang="el"/>
              <a:t>nd</a:t>
            </a:r>
            <a:r>
              <a:rPr lang="el"/>
              <a:t> algorithm</a:t>
            </a:r>
            <a:endParaRPr/>
          </a:p>
        </p:txBody>
      </p:sp>
      <p:pic>
        <p:nvPicPr>
          <p:cNvPr id="636" name="Google Shape;63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825" y="1853850"/>
            <a:ext cx="3767099" cy="19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67"/>
          <p:cNvSpPr txBox="1"/>
          <p:nvPr>
            <p:ph idx="1" type="body"/>
          </p:nvPr>
        </p:nvSpPr>
        <p:spPr>
          <a:xfrm>
            <a:off x="729450" y="1853850"/>
            <a:ext cx="5280600" cy="31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Based on 5</a:t>
            </a:r>
            <a:r>
              <a:rPr baseline="30000" lang="el" sz="1400">
                <a:solidFill>
                  <a:srgbClr val="434343"/>
                </a:solidFill>
              </a:rPr>
              <a:t>th</a:t>
            </a:r>
            <a:r>
              <a:rPr lang="el" sz="1400">
                <a:solidFill>
                  <a:srgbClr val="434343"/>
                </a:solidFill>
              </a:rPr>
              <a:t> paper</a:t>
            </a:r>
            <a:endParaRPr i="1"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Introduced</a:t>
            </a:r>
            <a:r>
              <a:rPr lang="el" sz="1400">
                <a:solidFill>
                  <a:srgbClr val="434343"/>
                </a:solidFill>
              </a:rPr>
              <a:t> :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b="1" lang="el" sz="1400">
                <a:solidFill>
                  <a:srgbClr val="434343"/>
                </a:solidFill>
              </a:rPr>
              <a:t>Progression</a:t>
            </a:r>
            <a:r>
              <a:rPr lang="el" sz="1400">
                <a:solidFill>
                  <a:srgbClr val="434343"/>
                </a:solidFill>
              </a:rPr>
              <a:t>, the probability of a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specific action class to be performed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b="1" lang="el" sz="1400">
                <a:solidFill>
                  <a:srgbClr val="434343"/>
                </a:solidFill>
              </a:rPr>
              <a:t>Progress rate</a:t>
            </a:r>
            <a:r>
              <a:rPr lang="el" sz="1400">
                <a:solidFill>
                  <a:srgbClr val="434343"/>
                </a:solidFill>
              </a:rPr>
              <a:t>, the proportion of the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performed action that has been completed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2 action tubes are linked if :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Overlap score &gt; </a:t>
            </a:r>
            <a:r>
              <a:rPr i="1" lang="el" sz="1400">
                <a:solidFill>
                  <a:srgbClr val="434343"/>
                </a:solidFill>
              </a:rPr>
              <a:t>θ</a:t>
            </a:r>
            <a:endParaRPr i="1"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P</a:t>
            </a:r>
            <a:r>
              <a:rPr lang="el" sz="1400">
                <a:solidFill>
                  <a:srgbClr val="434343"/>
                </a:solidFill>
              </a:rPr>
              <a:t>rogress rate are close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For every action class, keep  </a:t>
            </a:r>
            <a:r>
              <a:rPr i="1" lang="el" sz="1400">
                <a:solidFill>
                  <a:srgbClr val="434343"/>
                </a:solidFill>
              </a:rPr>
              <a:t>Κ-best-scoring</a:t>
            </a:r>
            <a:r>
              <a:rPr lang="el" sz="1400">
                <a:solidFill>
                  <a:srgbClr val="434343"/>
                </a:solidFill>
              </a:rPr>
              <a:t> action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Experiment only for JHMDB : worst results than previous algorithm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638" name="Google Shape;638;p6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39" name="Google Shape;639;p67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0" name="Google Shape;640;p67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67"/>
          <p:cNvSpPr/>
          <p:nvPr/>
        </p:nvSpPr>
        <p:spPr>
          <a:xfrm>
            <a:off x="6775250" y="3509000"/>
            <a:ext cx="1993500" cy="228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6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3</a:t>
            </a:r>
            <a:r>
              <a:rPr baseline="30000" lang="el"/>
              <a:t>rd</a:t>
            </a:r>
            <a:r>
              <a:rPr lang="el"/>
              <a:t> algorithm</a:t>
            </a:r>
            <a:endParaRPr/>
          </a:p>
        </p:txBody>
      </p:sp>
      <p:sp>
        <p:nvSpPr>
          <p:cNvPr id="647" name="Google Shape;647;p68"/>
          <p:cNvSpPr txBox="1"/>
          <p:nvPr>
            <p:ph idx="1" type="body"/>
          </p:nvPr>
        </p:nvSpPr>
        <p:spPr>
          <a:xfrm>
            <a:off x="729450" y="2078875"/>
            <a:ext cx="3842700" cy="20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Implemented only for </a:t>
            </a:r>
            <a:r>
              <a:rPr lang="el" sz="1400">
                <a:solidFill>
                  <a:srgbClr val="434343"/>
                </a:solidFill>
              </a:rPr>
              <a:t>JHMDB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Calculates all possible combinations of</a:t>
            </a:r>
            <a:r>
              <a:rPr lang="el" sz="1400">
                <a:solidFill>
                  <a:srgbClr val="434343"/>
                </a:solidFill>
              </a:rPr>
              <a:t> </a:t>
            </a:r>
            <a:r>
              <a:rPr lang="el" sz="1400">
                <a:solidFill>
                  <a:srgbClr val="434343"/>
                </a:solidFill>
              </a:rPr>
              <a:t>ToIs 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Keep only </a:t>
            </a:r>
            <a:r>
              <a:rPr lang="el" sz="1400">
                <a:solidFill>
                  <a:srgbClr val="434343"/>
                </a:solidFill>
              </a:rPr>
              <a:t> </a:t>
            </a:r>
            <a:r>
              <a:rPr i="1" lang="el" sz="1400">
                <a:solidFill>
                  <a:srgbClr val="434343"/>
                </a:solidFill>
              </a:rPr>
              <a:t>K-best-scoring</a:t>
            </a:r>
            <a:r>
              <a:rPr lang="el" sz="1400">
                <a:solidFill>
                  <a:srgbClr val="434343"/>
                </a:solidFill>
              </a:rPr>
              <a:t> action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recall performance for JHMDB 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648" name="Google Shape;64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726" y="810150"/>
            <a:ext cx="3809949" cy="18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5724" y="2881025"/>
            <a:ext cx="3561850" cy="1720289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6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51" name="Google Shape;651;p68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Connection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2" name="Google Shape;652;p68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3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rd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algorithm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3" name="Google Shape;653;p68"/>
          <p:cNvSpPr/>
          <p:nvPr/>
        </p:nvSpPr>
        <p:spPr>
          <a:xfrm>
            <a:off x="6557975" y="3752425"/>
            <a:ext cx="1860300" cy="222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68"/>
          <p:cNvSpPr/>
          <p:nvPr/>
        </p:nvSpPr>
        <p:spPr>
          <a:xfrm>
            <a:off x="6557975" y="4379325"/>
            <a:ext cx="1860300" cy="222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9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3600"/>
              <a:t>Classification stage</a:t>
            </a:r>
            <a:endParaRPr sz="3600"/>
          </a:p>
        </p:txBody>
      </p:sp>
      <p:sp>
        <p:nvSpPr>
          <p:cNvPr id="660" name="Google Shape;660;p6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l"/>
              <a:t>JHDMB Datase</a:t>
            </a:r>
            <a:r>
              <a:rPr lang="el"/>
              <a:t>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l"/>
              <a:t>UCF-101 Dataset</a:t>
            </a:r>
            <a:endParaRPr/>
          </a:p>
        </p:txBody>
      </p:sp>
      <p:sp>
        <p:nvSpPr>
          <p:cNvPr id="661" name="Google Shape;661;p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JHMDB - Spatiotemporal localization results</a:t>
            </a:r>
            <a:endParaRPr/>
          </a:p>
        </p:txBody>
      </p:sp>
      <p:sp>
        <p:nvSpPr>
          <p:cNvPr id="667" name="Google Shape;667;p7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JHMDB is consisted of 21 action classes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We use </a:t>
            </a:r>
            <a:r>
              <a:rPr lang="el" sz="1400">
                <a:solidFill>
                  <a:srgbClr val="434343"/>
                </a:solidFill>
              </a:rPr>
              <a:t>4 types of classifiers: 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Linear, RNN, SVM and MLP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We use feature maps extracted from 3D Roi Align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Explore ratios between foreground and total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action tubes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668" name="Google Shape;668;p7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69" name="Google Shape;669;p70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0" name="Google Shape;670;p70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JHMDB  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First training</a:t>
            </a:r>
            <a:endParaRPr/>
          </a:p>
        </p:txBody>
      </p:sp>
      <p:sp>
        <p:nvSpPr>
          <p:cNvPr id="676" name="Google Shape;676;p71"/>
          <p:cNvSpPr txBox="1"/>
          <p:nvPr>
            <p:ph idx="1" type="body"/>
          </p:nvPr>
        </p:nvSpPr>
        <p:spPr>
          <a:xfrm>
            <a:off x="729450" y="2078875"/>
            <a:ext cx="3581400" cy="2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During training : Use </a:t>
            </a:r>
            <a:r>
              <a:rPr lang="el" sz="1400">
                <a:solidFill>
                  <a:srgbClr val="434343"/>
                </a:solidFill>
              </a:rPr>
              <a:t>pre-extracted feature maps of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1 foreground tube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2 background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For SVM, Linear we </a:t>
            </a:r>
            <a:r>
              <a:rPr lang="el" sz="1400">
                <a:solidFill>
                  <a:srgbClr val="434343"/>
                </a:solidFill>
              </a:rPr>
              <a:t>explore</a:t>
            </a:r>
            <a:r>
              <a:rPr lang="el" sz="1400">
                <a:solidFill>
                  <a:srgbClr val="434343"/>
                </a:solidFill>
              </a:rPr>
              <a:t> best pooling method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For SVM we explore 2 different feature maps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 u="sng">
                <a:solidFill>
                  <a:srgbClr val="434343"/>
                </a:solidFill>
              </a:rPr>
              <a:t>Results:</a:t>
            </a:r>
            <a:endParaRPr sz="1400" u="sng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Avg </a:t>
            </a:r>
            <a:r>
              <a:rPr lang="el" sz="1400">
                <a:solidFill>
                  <a:srgbClr val="434343"/>
                </a:solidFill>
              </a:rPr>
              <a:t>pooling</a:t>
            </a:r>
            <a:r>
              <a:rPr lang="el" sz="1400">
                <a:solidFill>
                  <a:srgbClr val="434343"/>
                </a:solidFill>
              </a:rPr>
              <a:t> for Linear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Max pooling for SVM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677" name="Google Shape;67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5675" y="3505275"/>
            <a:ext cx="4557101" cy="12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887" y="2311975"/>
            <a:ext cx="3658676" cy="1117775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7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80" name="Google Shape;680;p71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1" name="Google Shape;681;p71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JHMDB  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2" name="Google Shape;682;p71"/>
          <p:cNvSpPr/>
          <p:nvPr/>
        </p:nvSpPr>
        <p:spPr>
          <a:xfrm>
            <a:off x="7106275" y="4516825"/>
            <a:ext cx="1640400" cy="19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Challenges: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729325" y="2078875"/>
            <a:ext cx="3981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Large variations in the </a:t>
            </a:r>
            <a:r>
              <a:rPr lang="el" sz="1600">
                <a:solidFill>
                  <a:srgbClr val="434343"/>
                </a:solidFill>
              </a:rPr>
              <a:t>appearance</a:t>
            </a:r>
            <a:r>
              <a:rPr lang="el" sz="1600">
                <a:solidFill>
                  <a:srgbClr val="434343"/>
                </a:solidFill>
              </a:rPr>
              <a:t> of the actors 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Camera viewpoint changes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126" name="Google Shape;126;p1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Too many different action classes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Unspecified vocabulary of the actions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550" y="3408675"/>
            <a:ext cx="1479440" cy="13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0360" y="3408675"/>
            <a:ext cx="1479440" cy="13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4675" y="3408675"/>
            <a:ext cx="2801100" cy="11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7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Other experiments</a:t>
            </a:r>
            <a:endParaRPr/>
          </a:p>
        </p:txBody>
      </p:sp>
      <p:sp>
        <p:nvSpPr>
          <p:cNvPr id="688" name="Google Shape;688;p72"/>
          <p:cNvSpPr txBox="1"/>
          <p:nvPr>
            <p:ph idx="1" type="body"/>
          </p:nvPr>
        </p:nvSpPr>
        <p:spPr>
          <a:xfrm>
            <a:off x="729450" y="185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Temporal pooling used for  SVM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Change sample duration into 16 frames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Use MLP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Increase foreground and  background action tubes</a:t>
            </a:r>
            <a:endParaRPr sz="1400">
              <a:solidFill>
                <a:srgbClr val="434343"/>
              </a:solidFill>
            </a:endParaRPr>
          </a:p>
        </p:txBody>
      </p:sp>
      <p:graphicFrame>
        <p:nvGraphicFramePr>
          <p:cNvPr id="689" name="Google Shape;689;p72"/>
          <p:cNvGraphicFramePr/>
          <p:nvPr/>
        </p:nvGraphicFramePr>
        <p:xfrm>
          <a:off x="1964350" y="29730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{CDE7A9DE-3C3E-41CB-8507-90E191518E95}</a:tableStyleId>
              </a:tblPr>
              <a:tblGrid>
                <a:gridCol w="847150"/>
                <a:gridCol w="847150"/>
                <a:gridCol w="847150"/>
                <a:gridCol w="847150"/>
                <a:gridCol w="847150"/>
                <a:gridCol w="847150"/>
              </a:tblGrid>
              <a:tr h="281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Classifier</a:t>
                      </a:r>
                      <a:endParaRPr sz="1000"/>
                    </a:p>
                  </a:txBody>
                  <a:tcPr marT="91425" marB="91425" marR="91425" marL="91425" anchor="ctr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FG tubes</a:t>
                      </a:r>
                      <a:endParaRPr sz="1000"/>
                    </a:p>
                  </a:txBody>
                  <a:tcPr marT="91425" marB="91425" marR="91425" marL="91425" anchor="ctr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Total Tubes </a:t>
                      </a:r>
                      <a:endParaRPr sz="1000"/>
                    </a:p>
                  </a:txBody>
                  <a:tcPr marT="91425" marB="91425" marR="91425" marL="91425" anchor="ctr"/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mAP</a:t>
                      </a:r>
                      <a:endParaRPr sz="10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281925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0.5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0.4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0.3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28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Linear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12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17.91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22.51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24.62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28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RNN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4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20.73</a:t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28.25</a:t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29.50</a:t>
                      </a:r>
                      <a:endParaRPr sz="10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MLP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8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32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13.27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17.64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18.97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SVM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4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000"/>
                        <a:t>6</a:t>
                      </a:r>
                      <a:endParaRPr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000"/>
                        <a:t>25.04</a:t>
                      </a:r>
                      <a:endParaRPr b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000"/>
                        <a:t>26.91</a:t>
                      </a:r>
                      <a:endParaRPr b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000"/>
                        <a:t>27.82</a:t>
                      </a:r>
                      <a:endParaRPr b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690" name="Google Shape;690;p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691" name="Google Shape;691;p72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2" name="Google Shape;692;p72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JHMDB  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3" name="Google Shape;693;p72"/>
          <p:cNvSpPr/>
          <p:nvPr/>
        </p:nvSpPr>
        <p:spPr>
          <a:xfrm>
            <a:off x="4505800" y="4649300"/>
            <a:ext cx="25212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7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UCF-101 : Temporal Localization</a:t>
            </a:r>
            <a:endParaRPr/>
          </a:p>
        </p:txBody>
      </p:sp>
      <p:sp>
        <p:nvSpPr>
          <p:cNvPr id="699" name="Google Shape;699;p7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UCF-101 : 24 action classes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Connection algorithm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doesn’t generate good spatiotemporal action tubes, 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l" sz="1400">
                <a:solidFill>
                  <a:srgbClr val="434343"/>
                </a:solidFill>
              </a:rPr>
              <a:t>generates good  temporal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Experiment using our architecture as a temporal localization network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700" name="Google Shape;700;p7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701" name="Google Shape;701;p73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2" name="Google Shape;702;p73"/>
          <p:cNvSpPr txBox="1"/>
          <p:nvPr/>
        </p:nvSpPr>
        <p:spPr>
          <a:xfrm>
            <a:off x="6709725" y="70150"/>
            <a:ext cx="1955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UCF-101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 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7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1</a:t>
            </a:r>
            <a:r>
              <a:rPr baseline="30000" lang="el"/>
              <a:t>st </a:t>
            </a:r>
            <a:r>
              <a:rPr lang="el"/>
              <a:t>method</a:t>
            </a:r>
            <a:endParaRPr/>
          </a:p>
        </p:txBody>
      </p:sp>
      <p:sp>
        <p:nvSpPr>
          <p:cNvPr id="708" name="Google Shape;708;p74"/>
          <p:cNvSpPr txBox="1"/>
          <p:nvPr>
            <p:ph idx="1" type="body"/>
          </p:nvPr>
        </p:nvSpPr>
        <p:spPr>
          <a:xfrm>
            <a:off x="729450" y="1942850"/>
            <a:ext cx="8080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train a seperate</a:t>
            </a:r>
            <a:r>
              <a:rPr lang="el" sz="1400">
                <a:solidFill>
                  <a:srgbClr val="434343"/>
                </a:solidFill>
              </a:rPr>
              <a:t>  3D ResNet</a:t>
            </a:r>
            <a:r>
              <a:rPr lang="el" sz="1400">
                <a:solidFill>
                  <a:srgbClr val="434343"/>
                </a:solidFill>
              </a:rPr>
              <a:t>3</a:t>
            </a:r>
            <a:r>
              <a:rPr lang="el" sz="1400">
                <a:solidFill>
                  <a:srgbClr val="434343"/>
                </a:solidFill>
              </a:rPr>
              <a:t>4 at UCF-101 dataset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After generating proposed action tubes, we extract their temporal context (temporal tubes).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remove double temporal tubes and classify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Based on </a:t>
            </a:r>
            <a:r>
              <a:rPr lang="el" sz="1400">
                <a:solidFill>
                  <a:srgbClr val="434343"/>
                </a:solidFill>
              </a:rPr>
              <a:t>confidence scores, NMS removes overlapping temporal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Keep detections whose score &gt; confidence threshold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709" name="Google Shape;709;p7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710" name="Google Shape;710;p74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1" name="Google Shape;711;p74"/>
          <p:cNvSpPr txBox="1"/>
          <p:nvPr/>
        </p:nvSpPr>
        <p:spPr>
          <a:xfrm>
            <a:off x="5858200" y="70150"/>
            <a:ext cx="280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UCF-101  Dataset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method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</a:t>
            </a:r>
            <a:endParaRPr/>
          </a:p>
        </p:txBody>
      </p:sp>
      <p:sp>
        <p:nvSpPr>
          <p:cNvPr id="717" name="Google Shape;717;p75"/>
          <p:cNvSpPr txBox="1"/>
          <p:nvPr>
            <p:ph idx="1" type="body"/>
          </p:nvPr>
        </p:nvSpPr>
        <p:spPr>
          <a:xfrm>
            <a:off x="729450" y="2078875"/>
            <a:ext cx="3444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</a:t>
            </a:r>
            <a:r>
              <a:rPr lang="el" sz="1400">
                <a:solidFill>
                  <a:srgbClr val="434343"/>
                </a:solidFill>
              </a:rPr>
              <a:t>score:</a:t>
            </a:r>
            <a:endParaRPr sz="14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l" sz="1400" u="sng">
                <a:solidFill>
                  <a:srgbClr val="434343"/>
                </a:solidFill>
              </a:rPr>
              <a:t>8.37</a:t>
            </a:r>
            <a:r>
              <a:rPr lang="el" sz="1400">
                <a:solidFill>
                  <a:srgbClr val="434343"/>
                </a:solidFill>
              </a:rPr>
              <a:t> when  NMS thesh = 0.2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                         </a:t>
            </a:r>
            <a:r>
              <a:rPr lang="el" sz="1400">
                <a:solidFill>
                  <a:srgbClr val="434343"/>
                </a:solidFill>
              </a:rPr>
              <a:t>confidence</a:t>
            </a:r>
            <a:r>
              <a:rPr lang="el" sz="1400">
                <a:solidFill>
                  <a:srgbClr val="434343"/>
                </a:solidFill>
              </a:rPr>
              <a:t> thresh = 0.6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718" name="Google Shape;71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0265" y="2878900"/>
            <a:ext cx="4287296" cy="1578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1900" y="1356806"/>
            <a:ext cx="4404024" cy="1522094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75"/>
          <p:cNvSpPr/>
          <p:nvPr/>
        </p:nvSpPr>
        <p:spPr>
          <a:xfrm>
            <a:off x="6304625" y="3646700"/>
            <a:ext cx="1116600" cy="189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722" name="Google Shape;722;p75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3" name="Google Shape;723;p75"/>
          <p:cNvSpPr txBox="1"/>
          <p:nvPr/>
        </p:nvSpPr>
        <p:spPr>
          <a:xfrm>
            <a:off x="5858200" y="70150"/>
            <a:ext cx="280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UCF-101  Dataset - 1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st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method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7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2</a:t>
            </a:r>
            <a:r>
              <a:rPr baseline="30000" lang="el"/>
              <a:t>nd</a:t>
            </a:r>
            <a:r>
              <a:rPr baseline="30000" lang="el"/>
              <a:t> </a:t>
            </a:r>
            <a:r>
              <a:rPr lang="el"/>
              <a:t>method</a:t>
            </a:r>
            <a:endParaRPr/>
          </a:p>
        </p:txBody>
      </p:sp>
      <p:sp>
        <p:nvSpPr>
          <p:cNvPr id="729" name="Google Shape;729;p7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Same procedure for extracting</a:t>
            </a:r>
            <a:r>
              <a:rPr lang="el" sz="1400">
                <a:solidFill>
                  <a:srgbClr val="434343"/>
                </a:solidFill>
              </a:rPr>
              <a:t> temporal tubes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Train only the last layer group of a  </a:t>
            </a:r>
            <a:r>
              <a:rPr lang="el" sz="1400">
                <a:solidFill>
                  <a:srgbClr val="434343"/>
                </a:solidFill>
              </a:rPr>
              <a:t>3D ResNet34 pre-trained  at Kinetics dataset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730" name="Google Shape;73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900" y="3535538"/>
            <a:ext cx="6667500" cy="13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76"/>
          <p:cNvSpPr/>
          <p:nvPr/>
        </p:nvSpPr>
        <p:spPr>
          <a:xfrm>
            <a:off x="6443050" y="3535550"/>
            <a:ext cx="1464300" cy="1365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7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733" name="Google Shape;733;p76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4" name="Google Shape;734;p76"/>
          <p:cNvSpPr txBox="1"/>
          <p:nvPr/>
        </p:nvSpPr>
        <p:spPr>
          <a:xfrm>
            <a:off x="5858200" y="70150"/>
            <a:ext cx="280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UCF-101  Dataset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method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77"/>
          <p:cNvSpPr txBox="1"/>
          <p:nvPr>
            <p:ph type="title"/>
          </p:nvPr>
        </p:nvSpPr>
        <p:spPr>
          <a:xfrm>
            <a:off x="729450" y="1318650"/>
            <a:ext cx="384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Results:</a:t>
            </a:r>
            <a:endParaRPr/>
          </a:p>
        </p:txBody>
      </p:sp>
      <p:sp>
        <p:nvSpPr>
          <p:cNvPr id="740" name="Google Shape;740;p77"/>
          <p:cNvSpPr txBox="1"/>
          <p:nvPr>
            <p:ph idx="1" type="body"/>
          </p:nvPr>
        </p:nvSpPr>
        <p:spPr>
          <a:xfrm>
            <a:off x="729450" y="2078875"/>
            <a:ext cx="3986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Best score</a:t>
            </a:r>
            <a:r>
              <a:rPr lang="el" sz="1400">
                <a:solidFill>
                  <a:srgbClr val="434343"/>
                </a:solidFill>
              </a:rPr>
              <a:t>: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l" sz="1400">
                <a:solidFill>
                  <a:srgbClr val="434343"/>
                </a:solidFill>
              </a:rPr>
              <a:t>	</a:t>
            </a:r>
            <a:r>
              <a:rPr lang="el" sz="1400" u="sng">
                <a:solidFill>
                  <a:srgbClr val="434343"/>
                </a:solidFill>
              </a:rPr>
              <a:t>50.01</a:t>
            </a:r>
            <a:r>
              <a:rPr lang="el" sz="1400">
                <a:solidFill>
                  <a:srgbClr val="434343"/>
                </a:solidFill>
              </a:rPr>
              <a:t> when NMS thresh =0.3,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		             confidence thresh = 0.6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741" name="Google Shape;74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975" y="2133350"/>
            <a:ext cx="3846876" cy="270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2" name="Google Shape;742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0600" y="492875"/>
            <a:ext cx="3922675" cy="1603025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77"/>
          <p:cNvSpPr/>
          <p:nvPr/>
        </p:nvSpPr>
        <p:spPr>
          <a:xfrm>
            <a:off x="6731125" y="2849050"/>
            <a:ext cx="1131000" cy="152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7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  <p:sp>
        <p:nvSpPr>
          <p:cNvPr id="745" name="Google Shape;745;p77"/>
          <p:cNvSpPr txBox="1"/>
          <p:nvPr/>
        </p:nvSpPr>
        <p:spPr>
          <a:xfrm>
            <a:off x="222100" y="70150"/>
            <a:ext cx="2174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Classification stage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6" name="Google Shape;746;p77"/>
          <p:cNvSpPr txBox="1"/>
          <p:nvPr/>
        </p:nvSpPr>
        <p:spPr>
          <a:xfrm>
            <a:off x="5858200" y="70150"/>
            <a:ext cx="280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Lato"/>
                <a:ea typeface="Lato"/>
                <a:cs typeface="Lato"/>
                <a:sym typeface="Lato"/>
              </a:rPr>
              <a:t>UCF-101  Dataset - 2</a:t>
            </a:r>
            <a:r>
              <a:rPr baseline="30000" lang="el">
                <a:latin typeface="Lato"/>
                <a:ea typeface="Lato"/>
                <a:cs typeface="Lato"/>
                <a:sym typeface="Lato"/>
              </a:rPr>
              <a:t>nd</a:t>
            </a:r>
            <a:r>
              <a:rPr lang="el">
                <a:latin typeface="Lato"/>
                <a:ea typeface="Lato"/>
                <a:cs typeface="Lato"/>
                <a:sym typeface="Lato"/>
              </a:rPr>
              <a:t> method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78"/>
          <p:cNvSpPr txBox="1"/>
          <p:nvPr>
            <p:ph type="title"/>
          </p:nvPr>
        </p:nvSpPr>
        <p:spPr>
          <a:xfrm>
            <a:off x="729450" y="1322450"/>
            <a:ext cx="78888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3000"/>
              <a:t>Conclusion - Feature work</a:t>
            </a:r>
            <a:endParaRPr sz="3000"/>
          </a:p>
        </p:txBody>
      </p:sp>
      <p:sp>
        <p:nvSpPr>
          <p:cNvPr id="752" name="Google Shape;752;p7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7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Contributions:</a:t>
            </a:r>
            <a:endParaRPr/>
          </a:p>
        </p:txBody>
      </p:sp>
      <p:sp>
        <p:nvSpPr>
          <p:cNvPr id="758" name="Google Shape;758;p79"/>
          <p:cNvSpPr txBox="1"/>
          <p:nvPr>
            <p:ph idx="1" type="body"/>
          </p:nvPr>
        </p:nvSpPr>
        <p:spPr>
          <a:xfrm>
            <a:off x="729450" y="1917025"/>
            <a:ext cx="7504500" cy="27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implement an</a:t>
            </a:r>
            <a:r>
              <a:rPr lang="el" sz="1400">
                <a:solidFill>
                  <a:srgbClr val="434343"/>
                </a:solidFill>
              </a:rPr>
              <a:t> Action Recognition and Localization network </a:t>
            </a:r>
            <a:r>
              <a:rPr lang="el" sz="1400">
                <a:solidFill>
                  <a:srgbClr val="434343"/>
                </a:solidFill>
              </a:rPr>
              <a:t>mainly</a:t>
            </a:r>
            <a:r>
              <a:rPr lang="el" sz="1400">
                <a:solidFill>
                  <a:srgbClr val="434343"/>
                </a:solidFill>
              </a:rPr>
              <a:t> based on our </a:t>
            </a:r>
            <a:br>
              <a:rPr lang="el" sz="1400">
                <a:solidFill>
                  <a:srgbClr val="434343"/>
                </a:solidFill>
              </a:rPr>
            </a:br>
            <a:r>
              <a:rPr lang="el" sz="1400">
                <a:solidFill>
                  <a:srgbClr val="434343"/>
                </a:solidFill>
              </a:rPr>
              <a:t>own code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extend RPN’s architecture in 3 dimensions, implementing a  Tube Proposal Network.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</a:pPr>
            <a:r>
              <a:rPr lang="el" sz="1400">
                <a:solidFill>
                  <a:srgbClr val="434343"/>
                </a:solidFill>
              </a:rPr>
              <a:t>2 definitions for the anchors and respectively 2 approaches. </a:t>
            </a:r>
            <a:endParaRPr sz="1400">
              <a:solidFill>
                <a:srgbClr val="434343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</a:pPr>
            <a:r>
              <a:rPr lang="el" sz="1400">
                <a:solidFill>
                  <a:srgbClr val="434343"/>
                </a:solidFill>
              </a:rPr>
              <a:t>2 Regressor architectures for each approach.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implement</a:t>
            </a:r>
            <a:r>
              <a:rPr lang="el" sz="1400">
                <a:solidFill>
                  <a:srgbClr val="434343"/>
                </a:solidFill>
              </a:rPr>
              <a:t> </a:t>
            </a:r>
            <a:r>
              <a:rPr lang="el" sz="1400">
                <a:solidFill>
                  <a:srgbClr val="434343"/>
                </a:solidFill>
              </a:rPr>
              <a:t>3 connection algorithms for linking ToIs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l" sz="1400">
                <a:solidFill>
                  <a:srgbClr val="434343"/>
                </a:solidFill>
              </a:rPr>
              <a:t>We explore our network’s classification and temporal localization capabilities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759" name="Google Shape;759;p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8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Feature work</a:t>
            </a:r>
            <a:endParaRPr/>
          </a:p>
        </p:txBody>
      </p:sp>
      <p:sp>
        <p:nvSpPr>
          <p:cNvPr id="765" name="Google Shape;765;p80"/>
          <p:cNvSpPr txBox="1"/>
          <p:nvPr>
            <p:ph idx="1" type="body"/>
          </p:nvPr>
        </p:nvSpPr>
        <p:spPr>
          <a:xfrm>
            <a:off x="729450" y="1887625"/>
            <a:ext cx="7943700" cy="30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l" sz="1400"/>
              <a:t>Explore better anchor for even better proposals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l" sz="1400"/>
              <a:t>1</a:t>
            </a:r>
            <a:r>
              <a:rPr baseline="30000" lang="el" sz="1400"/>
              <a:t>st</a:t>
            </a:r>
            <a:r>
              <a:rPr baseline="30000" lang="el" sz="1400"/>
              <a:t> </a:t>
            </a:r>
            <a:r>
              <a:rPr lang="el" sz="1400"/>
              <a:t> approach : use more complicated anchor’s shapes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l" sz="1400"/>
              <a:t>2</a:t>
            </a:r>
            <a:r>
              <a:rPr baseline="30000" lang="el" sz="1400"/>
              <a:t>nd </a:t>
            </a:r>
            <a:r>
              <a:rPr lang="el" sz="1400"/>
              <a:t>approach  : add anchors with other duration with varying bounding boxes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l" sz="1400"/>
              <a:t>Change TPN’s training loss adding factors </a:t>
            </a:r>
            <a:r>
              <a:rPr i="1" lang="el" sz="1400"/>
              <a:t>λ</a:t>
            </a:r>
            <a:r>
              <a:rPr baseline="-25000" i="1" lang="el" sz="1400"/>
              <a:t>1</a:t>
            </a:r>
            <a:r>
              <a:rPr i="1" lang="el" sz="1400"/>
              <a:t>, λ</a:t>
            </a:r>
            <a:r>
              <a:rPr baseline="-25000" i="1" lang="el" sz="1400"/>
              <a:t>2</a:t>
            </a:r>
            <a:r>
              <a:rPr i="1" lang="el" sz="1400"/>
              <a:t> </a:t>
            </a:r>
            <a:r>
              <a:rPr lang="el" sz="1400"/>
              <a:t>in order to better balance training loss factors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l" sz="1400"/>
              <a:t>Change connection algorithm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l" sz="1400"/>
              <a:t>Explore new classification techniques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l" sz="1400"/>
              <a:t>For JHMDB explore processing feature maps  techniques before classification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l" sz="1400"/>
              <a:t>Experiment UCF-101 for Action Localization</a:t>
            </a:r>
            <a:endParaRPr sz="1400"/>
          </a:p>
        </p:txBody>
      </p:sp>
      <p:sp>
        <p:nvSpPr>
          <p:cNvPr id="766" name="Google Shape;766;p8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8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Questions?</a:t>
            </a:r>
            <a:endParaRPr/>
          </a:p>
        </p:txBody>
      </p:sp>
      <p:pic>
        <p:nvPicPr>
          <p:cNvPr id="772" name="Google Shape;77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6613" y="2458275"/>
            <a:ext cx="2390775" cy="19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Motivation</a:t>
            </a:r>
            <a:endParaRPr/>
          </a:p>
        </p:txBody>
      </p:sp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Object Detection Networks have achieved very high classification performance regarding the task of detecting objects in an image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3D CNNs classify videos containing human actions with high precision results</a:t>
            </a:r>
            <a:endParaRPr sz="1600">
              <a:solidFill>
                <a:srgbClr val="43434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l" sz="1600">
                <a:solidFill>
                  <a:srgbClr val="434343"/>
                </a:solidFill>
              </a:rPr>
              <a:t>The combination of those two types of networks would achieve good results regarding the task of action recognition and localization.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Background</a:t>
            </a:r>
            <a:endParaRPr/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Object Detectors</a:t>
            </a:r>
            <a:endParaRPr/>
          </a:p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729325" y="2078875"/>
            <a:ext cx="41112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Their purpose is to detect all appearing objects in an image (i.e. people, building etc</a:t>
            </a:r>
            <a:r>
              <a:rPr lang="el" sz="1400">
                <a:solidFill>
                  <a:srgbClr val="434343"/>
                </a:solidFill>
              </a:rPr>
              <a:t>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Used in applications regarding video surveillance, self-driving cars, object tracking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Many action localization applications use an Object Detector or are a 3D extension of it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l" sz="1400">
                <a:solidFill>
                  <a:srgbClr val="434343"/>
                </a:solidFill>
              </a:rPr>
              <a:t>Known Object Detectors : Mas</a:t>
            </a:r>
            <a:r>
              <a:rPr lang="el" sz="1400">
                <a:solidFill>
                  <a:srgbClr val="434343"/>
                </a:solidFill>
              </a:rPr>
              <a:t>k RCNN, Faster RCNN, YOLO, SSD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925" y="2078875"/>
            <a:ext cx="3503925" cy="2346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